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20"/>
  </p:notesMasterIdLst>
  <p:sldIdLst>
    <p:sldId id="256" r:id="rId2"/>
    <p:sldId id="359" r:id="rId3"/>
    <p:sldId id="363" r:id="rId4"/>
    <p:sldId id="357" r:id="rId5"/>
    <p:sldId id="366" r:id="rId6"/>
    <p:sldId id="367" r:id="rId7"/>
    <p:sldId id="368" r:id="rId8"/>
    <p:sldId id="471" r:id="rId9"/>
    <p:sldId id="370" r:id="rId10"/>
    <p:sldId id="472" r:id="rId11"/>
    <p:sldId id="371" r:id="rId12"/>
    <p:sldId id="369" r:id="rId13"/>
    <p:sldId id="474" r:id="rId14"/>
    <p:sldId id="372" r:id="rId15"/>
    <p:sldId id="365" r:id="rId16"/>
    <p:sldId id="483" r:id="rId17"/>
    <p:sldId id="484" r:id="rId18"/>
    <p:sldId id="360" r:id="rId19"/>
    <p:sldId id="362" r:id="rId20"/>
    <p:sldId id="364" r:id="rId21"/>
    <p:sldId id="373" r:id="rId22"/>
    <p:sldId id="374" r:id="rId23"/>
    <p:sldId id="407" r:id="rId24"/>
    <p:sldId id="409" r:id="rId25"/>
    <p:sldId id="375" r:id="rId26"/>
    <p:sldId id="383" r:id="rId27"/>
    <p:sldId id="386" r:id="rId28"/>
    <p:sldId id="389" r:id="rId29"/>
    <p:sldId id="390" r:id="rId30"/>
    <p:sldId id="411" r:id="rId31"/>
    <p:sldId id="385" r:id="rId32"/>
    <p:sldId id="393" r:id="rId33"/>
    <p:sldId id="391" r:id="rId34"/>
    <p:sldId id="392" r:id="rId35"/>
    <p:sldId id="410" r:id="rId36"/>
    <p:sldId id="379" r:id="rId37"/>
    <p:sldId id="413" r:id="rId38"/>
    <p:sldId id="384" r:id="rId39"/>
    <p:sldId id="414" r:id="rId40"/>
    <p:sldId id="415" r:id="rId41"/>
    <p:sldId id="416" r:id="rId42"/>
    <p:sldId id="417" r:id="rId43"/>
    <p:sldId id="420" r:id="rId44"/>
    <p:sldId id="421" r:id="rId45"/>
    <p:sldId id="422" r:id="rId46"/>
    <p:sldId id="419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5" r:id="rId57"/>
    <p:sldId id="436" r:id="rId58"/>
    <p:sldId id="437" r:id="rId59"/>
    <p:sldId id="432" r:id="rId60"/>
    <p:sldId id="475" r:id="rId61"/>
    <p:sldId id="476" r:id="rId62"/>
    <p:sldId id="477" r:id="rId63"/>
    <p:sldId id="478" r:id="rId64"/>
    <p:sldId id="434" r:id="rId65"/>
    <p:sldId id="479" r:id="rId66"/>
    <p:sldId id="480" r:id="rId67"/>
    <p:sldId id="481" r:id="rId68"/>
    <p:sldId id="482" r:id="rId69"/>
    <p:sldId id="381" r:id="rId70"/>
    <p:sldId id="380" r:id="rId71"/>
    <p:sldId id="489" r:id="rId72"/>
    <p:sldId id="397" r:id="rId73"/>
    <p:sldId id="490" r:id="rId74"/>
    <p:sldId id="488" r:id="rId75"/>
    <p:sldId id="491" r:id="rId76"/>
    <p:sldId id="394" r:id="rId77"/>
    <p:sldId id="395" r:id="rId78"/>
    <p:sldId id="396" r:id="rId79"/>
    <p:sldId id="398" r:id="rId80"/>
    <p:sldId id="399" r:id="rId81"/>
    <p:sldId id="400" r:id="rId82"/>
    <p:sldId id="401" r:id="rId83"/>
    <p:sldId id="402" r:id="rId84"/>
    <p:sldId id="406" r:id="rId85"/>
    <p:sldId id="403" r:id="rId86"/>
    <p:sldId id="404" r:id="rId87"/>
    <p:sldId id="405" r:id="rId88"/>
    <p:sldId id="438" r:id="rId89"/>
    <p:sldId id="382" r:id="rId90"/>
    <p:sldId id="439" r:id="rId91"/>
    <p:sldId id="440" r:id="rId92"/>
    <p:sldId id="376" r:id="rId93"/>
    <p:sldId id="377" r:id="rId94"/>
    <p:sldId id="446" r:id="rId95"/>
    <p:sldId id="486" r:id="rId96"/>
    <p:sldId id="487" r:id="rId97"/>
    <p:sldId id="448" r:id="rId98"/>
    <p:sldId id="442" r:id="rId99"/>
    <p:sldId id="443" r:id="rId100"/>
    <p:sldId id="444" r:id="rId101"/>
    <p:sldId id="457" r:id="rId102"/>
    <p:sldId id="458" r:id="rId103"/>
    <p:sldId id="459" r:id="rId104"/>
    <p:sldId id="461" r:id="rId105"/>
    <p:sldId id="463" r:id="rId106"/>
    <p:sldId id="465" r:id="rId107"/>
    <p:sldId id="467" r:id="rId108"/>
    <p:sldId id="445" r:id="rId109"/>
    <p:sldId id="452" r:id="rId110"/>
    <p:sldId id="468" r:id="rId111"/>
    <p:sldId id="453" r:id="rId112"/>
    <p:sldId id="454" r:id="rId113"/>
    <p:sldId id="469" r:id="rId114"/>
    <p:sldId id="470" r:id="rId115"/>
    <p:sldId id="455" r:id="rId116"/>
    <p:sldId id="492" r:id="rId117"/>
    <p:sldId id="493" r:id="rId118"/>
    <p:sldId id="356" r:id="rId1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E6FB6B"/>
    <a:srgbClr val="FF0000"/>
    <a:srgbClr val="663300"/>
    <a:srgbClr val="000066"/>
    <a:srgbClr val="003366"/>
    <a:srgbClr val="FF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2" autoAdjust="0"/>
    <p:restoredTop sz="93638" autoAdjust="0"/>
  </p:normalViewPr>
  <p:slideViewPr>
    <p:cSldViewPr>
      <p:cViewPr varScale="1">
        <p:scale>
          <a:sx n="70" d="100"/>
          <a:sy n="70" d="100"/>
        </p:scale>
        <p:origin x="13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29.wmf"/><Relationship Id="rId4" Type="http://schemas.openxmlformats.org/officeDocument/2006/relationships/image" Target="../media/image1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4" Type="http://schemas.openxmlformats.org/officeDocument/2006/relationships/image" Target="../media/image16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FF8DE88-C318-462F-983F-A0090CF555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96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2694D1-597F-4610-912E-CD2B53554420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0819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1AE6D48-567C-445C-A7E5-E860D03F9FB5}" type="slidenum">
              <a:rPr lang="en-US" sz="1200"/>
              <a:pPr algn="r"/>
              <a:t>10</a:t>
            </a:fld>
            <a:endParaRPr 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51546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96AC470-163D-4EC2-92F4-CAA2BE0574C8}" type="slidenum">
              <a:rPr lang="en-US" sz="1200"/>
              <a:pPr algn="r"/>
              <a:t>100</a:t>
            </a:fld>
            <a:endParaRPr lang="en-US" sz="120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510362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08F2AF2-B230-42D6-948E-181022A8A93C}" type="slidenum">
              <a:rPr lang="en-US" sz="1200"/>
              <a:pPr algn="r"/>
              <a:t>101</a:t>
            </a:fld>
            <a:endParaRPr lang="en-US" sz="120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32553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E6559CE-31D2-46E9-8183-82E173054ADE}" type="slidenum">
              <a:rPr lang="en-US" sz="1200"/>
              <a:pPr algn="r"/>
              <a:t>102</a:t>
            </a:fld>
            <a:endParaRPr lang="en-US" sz="1200"/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1040644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0EF4670-B59D-4C2C-9738-38F75DACD35E}" type="slidenum">
              <a:rPr lang="en-US" sz="1200"/>
              <a:pPr algn="r"/>
              <a:t>103</a:t>
            </a:fld>
            <a:endParaRPr lang="en-US" sz="120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61221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4C549B2-40FF-4CA0-B14A-F46B607D523D}" type="slidenum">
              <a:rPr lang="en-US" sz="1200"/>
              <a:pPr algn="r"/>
              <a:t>104</a:t>
            </a:fld>
            <a:endParaRPr lang="en-US" sz="1200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65621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067A9E3-E493-4F96-9C1E-D2AA45FEE4CB}" type="slidenum">
              <a:rPr lang="en-US" sz="1200"/>
              <a:pPr algn="r"/>
              <a:t>105</a:t>
            </a:fld>
            <a:endParaRPr lang="en-US" sz="1200"/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9928440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EF733BD-9443-4EF8-A465-328D3FC4792B}" type="slidenum">
              <a:rPr lang="en-US" sz="1200"/>
              <a:pPr algn="r"/>
              <a:t>106</a:t>
            </a:fld>
            <a:endParaRPr lang="en-US" sz="1200"/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4697694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324C521-3630-4A00-A725-BE14957409F0}" type="slidenum">
              <a:rPr lang="en-US" sz="1200"/>
              <a:pPr algn="r"/>
              <a:t>107</a:t>
            </a:fld>
            <a:endParaRPr lang="en-US" sz="1200"/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342153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441460E-1785-4084-8A89-38B1D7178183}" type="slidenum">
              <a:rPr lang="en-US" sz="1200"/>
              <a:pPr algn="r"/>
              <a:t>108</a:t>
            </a:fld>
            <a:endParaRPr lang="en-US" sz="1200"/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0399152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2D4D24E-09B3-407E-9A5C-38BAD8A7B06A}" type="slidenum">
              <a:rPr lang="en-US" sz="1200"/>
              <a:pPr algn="r"/>
              <a:t>109</a:t>
            </a:fld>
            <a:endParaRPr lang="en-US" sz="1200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25802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A31D6-1F53-4BFD-894D-0F2E73D9FB8A}" type="slidenum">
              <a:rPr lang="en-US" sz="1200"/>
              <a:pPr algn="r"/>
              <a:t>11</a:t>
            </a:fld>
            <a:endParaRPr 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44814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6B5CFEF-BCAA-484A-8E13-23B43D97E2F4}" type="slidenum">
              <a:rPr lang="en-US" sz="1200"/>
              <a:pPr algn="r"/>
              <a:t>110</a:t>
            </a:fld>
            <a:endParaRPr lang="en-US" sz="1200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9586662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24F34B6-0445-47B8-AC22-D3078F465DD1}" type="slidenum">
              <a:rPr lang="en-US" sz="1200"/>
              <a:pPr algn="r"/>
              <a:t>111</a:t>
            </a:fld>
            <a:endParaRPr lang="en-US" sz="1200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289995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8468D1C-5135-44AB-918D-FC62B4DC891C}" type="slidenum">
              <a:rPr lang="en-US" sz="1200"/>
              <a:pPr algn="r"/>
              <a:t>112</a:t>
            </a:fld>
            <a:endParaRPr lang="en-US" sz="1200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17018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834CF27-E2C3-4867-94F7-14B671A30700}" type="slidenum">
              <a:rPr lang="en-US" sz="1200"/>
              <a:pPr algn="r"/>
              <a:t>113</a:t>
            </a:fld>
            <a:endParaRPr lang="en-US" sz="1200"/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34852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1D5B517-E6A0-41CB-8146-7FDB6A7754B8}" type="slidenum">
              <a:rPr lang="en-US" sz="1200"/>
              <a:pPr algn="r"/>
              <a:t>114</a:t>
            </a:fld>
            <a:endParaRPr lang="en-US" sz="1200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359015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3406DD7-DAA0-4D49-A35B-FFA8218ED673}" type="slidenum">
              <a:rPr lang="en-US" sz="1200"/>
              <a:pPr algn="r"/>
              <a:t>115</a:t>
            </a:fld>
            <a:endParaRPr lang="en-US" sz="1200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688111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1F599F-E181-4958-AFB6-68C249A04F72}" type="slidenum">
              <a:rPr lang="en-US" smtClean="0"/>
              <a:pPr/>
              <a:t>116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816471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6F6C5C-CA5C-41DC-B1B2-F2CCBAFB53F7}" type="slidenum">
              <a:rPr lang="en-US" smtClean="0"/>
              <a:pPr/>
              <a:t>117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14728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E6DFAC9-98E8-4F53-8B4A-3E75A9043C46}" type="slidenum">
              <a:rPr lang="en-US" sz="1200"/>
              <a:pPr algn="r"/>
              <a:t>118</a:t>
            </a:fld>
            <a:endParaRPr lang="en-US" sz="1200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34345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D4D340C-6829-40F1-BB88-FEA713ECB6CF}" type="slidenum">
              <a:rPr lang="en-US" sz="1200"/>
              <a:pPr algn="r"/>
              <a:t>12</a:t>
            </a:fld>
            <a:endParaRPr 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96428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8039CE-C46B-43AB-A7DF-AE322D83399A}" type="slidenum">
              <a:rPr lang="en-US" smtClean="0"/>
              <a:pPr/>
              <a:t>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2748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2CD8CE4-C409-4BE6-856F-30035CA71CC9}" type="slidenum">
              <a:rPr lang="en-US" sz="1200"/>
              <a:pPr algn="r"/>
              <a:t>14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161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3691D6C-877E-45B1-9526-2F9C11C00F82}" type="slidenum">
              <a:rPr lang="en-US" sz="1200"/>
              <a:pPr algn="r"/>
              <a:t>15</a:t>
            </a:fld>
            <a:endParaRPr lang="en-US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246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F76F7AF-C9E6-4A43-94DA-D65911E8F7C5}" type="slidenum">
              <a:rPr lang="en-US" sz="1200"/>
              <a:pPr algn="r"/>
              <a:t>16</a:t>
            </a:fld>
            <a:endParaRPr lang="en-US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158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466FB78-220F-431F-800F-348004201F6D}" type="slidenum">
              <a:rPr lang="en-US" sz="1200"/>
              <a:pPr algn="r"/>
              <a:t>17</a:t>
            </a:fld>
            <a:endParaRPr lang="en-US" sz="12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288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B3DBE5A-E3B0-4E22-9B9E-8E651EE7B9F8}" type="slidenum">
              <a:rPr lang="en-US" sz="1200"/>
              <a:pPr algn="r"/>
              <a:t>18</a:t>
            </a:fld>
            <a:endParaRPr 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1556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E92C095-D60D-4A96-9664-65256E1E8B21}" type="slidenum">
              <a:rPr lang="en-US" sz="1200"/>
              <a:pPr algn="r"/>
              <a:t>19</a:t>
            </a:fld>
            <a:endParaRPr 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163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1904860-6536-467B-BAF2-79839867E90C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6202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8D655CB-3DD3-4B74-AE58-06707E3F8A1A}" type="slidenum">
              <a:rPr lang="en-US" sz="1200"/>
              <a:pPr algn="r"/>
              <a:t>20</a:t>
            </a:fld>
            <a:endParaRPr 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80663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487AFFF-2DE1-4597-AA8B-A1BAA505C928}" type="slidenum">
              <a:rPr lang="en-US" sz="1200"/>
              <a:pPr algn="r"/>
              <a:t>21</a:t>
            </a:fld>
            <a:endParaRPr lang="en-US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50569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CC17761-DA63-441A-9D51-05E714ED93BE}" type="slidenum">
              <a:rPr lang="en-US" sz="1200"/>
              <a:pPr algn="r"/>
              <a:t>22</a:t>
            </a:fld>
            <a:endParaRPr lang="en-US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78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84DB52A-E558-4641-AE38-DD49EDFED012}" type="slidenum">
              <a:rPr lang="en-US" sz="1200"/>
              <a:pPr algn="r"/>
              <a:t>23</a:t>
            </a:fld>
            <a:endParaRPr 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9913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C1E7CF2-A2C9-4FD0-BD5A-227E80E030D8}" type="slidenum">
              <a:rPr lang="en-US" sz="1200"/>
              <a:pPr algn="r"/>
              <a:t>24</a:t>
            </a:fld>
            <a:endParaRPr lang="en-US" sz="12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6383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7E61A1B-5FA3-447F-9317-14D221CCB40F}" type="slidenum">
              <a:rPr lang="en-US" sz="1200"/>
              <a:pPr algn="r"/>
              <a:t>25</a:t>
            </a:fld>
            <a:endParaRPr lang="en-US" sz="120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6579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65BE3A3-2884-4A80-B811-9BD2E6852E49}" type="slidenum">
              <a:rPr lang="en-US" sz="1200"/>
              <a:pPr algn="r"/>
              <a:t>26</a:t>
            </a:fld>
            <a:endParaRPr lang="en-US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68527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8232831-2B01-408D-8B3E-9220685AA264}" type="slidenum">
              <a:rPr lang="en-US" sz="1200"/>
              <a:pPr algn="r"/>
              <a:t>27</a:t>
            </a:fld>
            <a:endParaRPr lang="en-U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5403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F28A230-7924-4B25-8A23-69AE4F7199FD}" type="slidenum">
              <a:rPr lang="en-US" sz="1200"/>
              <a:pPr algn="r"/>
              <a:t>28</a:t>
            </a:fld>
            <a:endParaRPr lang="en-US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2965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CADEE3E-E368-4A0A-8B7C-4AFC733A384E}" type="slidenum">
              <a:rPr lang="en-US" sz="1200"/>
              <a:pPr algn="r"/>
              <a:t>29</a:t>
            </a:fld>
            <a:endParaRPr lang="en-US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757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3A5E14A-7883-4AB5-8908-B5BA5A7C631C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211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BA90EAF-D980-4E40-BFEA-B337457CFB1D}" type="slidenum">
              <a:rPr lang="en-US" sz="1200"/>
              <a:pPr algn="r"/>
              <a:t>30</a:t>
            </a:fld>
            <a:endParaRPr lang="en-US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02071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A0E667F-ED79-4FC3-8D3C-FC9447879061}" type="slidenum">
              <a:rPr lang="en-US" sz="1200"/>
              <a:pPr algn="r"/>
              <a:t>31</a:t>
            </a:fld>
            <a:endParaRPr lang="en-US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34010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81B4740-673D-4F12-9379-D0CA4FE181E5}" type="slidenum">
              <a:rPr lang="en-US" sz="1200"/>
              <a:pPr algn="r"/>
              <a:t>32</a:t>
            </a:fld>
            <a:endParaRPr 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2685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C5592C-1783-42E4-81D2-CCFE5B777A12}" type="slidenum">
              <a:rPr lang="en-US" sz="1200"/>
              <a:pPr algn="r"/>
              <a:t>33</a:t>
            </a:fld>
            <a:endParaRPr lang="en-US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4950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0FF51B2-4217-4040-85ED-8A3C835568A0}" type="slidenum">
              <a:rPr lang="en-US" sz="1200"/>
              <a:pPr algn="r"/>
              <a:t>34</a:t>
            </a:fld>
            <a:endParaRPr lang="en-U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86942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5080E8-C916-4BF9-A4A2-05DAB8E525F5}" type="slidenum">
              <a:rPr lang="en-US" sz="1200"/>
              <a:pPr algn="r"/>
              <a:t>35</a:t>
            </a:fld>
            <a:endParaRPr lang="en-US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0297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EE81686-E7A5-4C0F-8007-01E3081B1822}" type="slidenum">
              <a:rPr lang="en-US" sz="1200"/>
              <a:pPr algn="r"/>
              <a:t>36</a:t>
            </a:fld>
            <a:endParaRPr 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7079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290ED6B-8DF2-4602-AF97-0496A91B8388}" type="slidenum">
              <a:rPr lang="en-US" sz="1200"/>
              <a:pPr algn="r"/>
              <a:t>37</a:t>
            </a:fld>
            <a:endParaRPr lang="en-U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91609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A903261-61D1-49B3-8D35-EC002D313F28}" type="slidenum">
              <a:rPr lang="en-US" sz="1200"/>
              <a:pPr algn="r"/>
              <a:t>38</a:t>
            </a:fld>
            <a:endParaRPr 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29497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267DB19-EBE1-4642-AEF0-E7501F7E54FA}" type="slidenum">
              <a:rPr lang="en-US" sz="1200"/>
              <a:pPr algn="r"/>
              <a:t>39</a:t>
            </a:fld>
            <a:endParaRPr 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458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0DDF386-49BB-4669-A080-1C4B2812684A}" type="slidenum">
              <a:rPr lang="en-US" sz="1200"/>
              <a:pPr algn="r"/>
              <a:t>4</a:t>
            </a:fld>
            <a:endParaRPr lang="en-US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79664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5118C5D-90AE-4F41-9A6D-6FFDBD01DC75}" type="slidenum">
              <a:rPr lang="en-US" sz="1200"/>
              <a:pPr algn="r"/>
              <a:t>40</a:t>
            </a:fld>
            <a:endParaRPr lang="en-U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9115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45DB672-305B-455D-B984-9F413C823B5C}" type="slidenum">
              <a:rPr lang="en-US" sz="1200"/>
              <a:pPr algn="r"/>
              <a:t>41</a:t>
            </a:fld>
            <a:endParaRPr lang="en-US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59858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BC7D47F-31D6-405E-90A1-1976C83D6308}" type="slidenum">
              <a:rPr lang="en-US" sz="1200"/>
              <a:pPr algn="r"/>
              <a:t>42</a:t>
            </a:fld>
            <a:endParaRPr lang="en-US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67063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CCFDFA3-9915-48D5-9127-D324E3994C2E}" type="slidenum">
              <a:rPr lang="en-US" sz="1200"/>
              <a:pPr algn="r"/>
              <a:t>43</a:t>
            </a:fld>
            <a:endParaRPr 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19675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1C88F7E-4FE6-4F8D-8EDB-B2D06CBDDA6F}" type="slidenum">
              <a:rPr lang="en-US" sz="1200"/>
              <a:pPr algn="r"/>
              <a:t>44</a:t>
            </a:fld>
            <a:endParaRPr lang="en-US" sz="120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07900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C801F89-6198-4C00-957D-8742697DD3CF}" type="slidenum">
              <a:rPr lang="en-US" sz="1200"/>
              <a:pPr algn="r"/>
              <a:t>45</a:t>
            </a:fld>
            <a:endParaRPr lang="en-US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2556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ED80925-8A42-4024-A928-9B54D25FF270}" type="slidenum">
              <a:rPr lang="en-US" sz="1200"/>
              <a:pPr algn="r"/>
              <a:t>46</a:t>
            </a:fld>
            <a:endParaRPr lang="en-US" sz="12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09349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2642894-6CA8-4A77-8B10-9D00C5BEA209}" type="slidenum">
              <a:rPr lang="en-US" sz="1200"/>
              <a:pPr algn="r"/>
              <a:t>47</a:t>
            </a:fld>
            <a:endParaRPr lang="en-US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98203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9A9B50B-07B8-44E2-931F-F4E7C0F4A424}" type="slidenum">
              <a:rPr lang="en-US" sz="1200"/>
              <a:pPr algn="r"/>
              <a:t>48</a:t>
            </a:fld>
            <a:endParaRPr lang="en-US" sz="120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3451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D05F6EB-219A-4BCB-B80F-375DED1F8376}" type="slidenum">
              <a:rPr lang="en-US" sz="1200"/>
              <a:pPr algn="r"/>
              <a:t>49</a:t>
            </a:fld>
            <a:endParaRPr lang="en-US" sz="120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4768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B78C5BC-2E23-4F30-80C5-BA52FBAE4BA8}" type="slidenum">
              <a:rPr lang="en-US" sz="1200"/>
              <a:pPr algn="r"/>
              <a:t>5</a:t>
            </a:fld>
            <a:endParaRPr 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119143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C9137B2-EEFD-467C-9C53-BDA52657C706}" type="slidenum">
              <a:rPr lang="en-US" sz="1200"/>
              <a:pPr algn="r"/>
              <a:t>50</a:t>
            </a:fld>
            <a:endParaRPr lang="en-US" sz="120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7555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A0B92B-36B3-4F24-80D5-0357AC8F2D80}" type="slidenum">
              <a:rPr lang="en-US" sz="1200"/>
              <a:pPr algn="r"/>
              <a:t>51</a:t>
            </a:fld>
            <a:endParaRPr lang="en-US" sz="120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68051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35315F7-06CF-469A-8885-966B5ECE05CB}" type="slidenum">
              <a:rPr lang="en-US" sz="1200"/>
              <a:pPr algn="r"/>
              <a:t>52</a:t>
            </a:fld>
            <a:endParaRPr lang="en-US" sz="120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428868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2BAB637-602A-47F2-9610-62079B576575}" type="slidenum">
              <a:rPr lang="en-US" sz="1200"/>
              <a:pPr algn="r"/>
              <a:t>53</a:t>
            </a:fld>
            <a:endParaRPr lang="en-US" sz="120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076562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5A2039D-79F3-49DD-AB46-176A9352B37F}" type="slidenum">
              <a:rPr lang="en-US" sz="1200"/>
              <a:pPr algn="r"/>
              <a:t>54</a:t>
            </a:fld>
            <a:endParaRPr lang="en-US" sz="120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976140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FC00FAA-BEA7-403C-A21C-544D32A25B61}" type="slidenum">
              <a:rPr lang="en-US" sz="1200"/>
              <a:pPr algn="r"/>
              <a:t>55</a:t>
            </a:fld>
            <a:endParaRPr lang="en-US" sz="120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7896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9A277A4-F39C-4CE6-8886-A05EBB738C6A}" type="slidenum">
              <a:rPr lang="en-US" sz="1200"/>
              <a:pPr algn="r"/>
              <a:t>56</a:t>
            </a:fld>
            <a:endParaRPr lang="en-US" sz="1200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64344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BBADD5D-AB1B-4F69-B3E4-E45688A71704}" type="slidenum">
              <a:rPr lang="en-US" sz="1200"/>
              <a:pPr algn="r"/>
              <a:t>57</a:t>
            </a:fld>
            <a:endParaRPr lang="en-US" sz="120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0167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4869E85-7787-43C6-8C44-38E10BF44F01}" type="slidenum">
              <a:rPr lang="en-US" sz="1200"/>
              <a:pPr algn="r"/>
              <a:t>58</a:t>
            </a:fld>
            <a:endParaRPr lang="en-US" sz="120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94555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33A714C-0A60-45B3-86E5-8726063FC6F4}" type="slidenum">
              <a:rPr lang="en-US" sz="1200"/>
              <a:pPr algn="r"/>
              <a:t>59</a:t>
            </a:fld>
            <a:endParaRPr lang="en-US" sz="120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706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0C70FB1-CA19-47F2-A603-899A155C3A8F}" type="slidenum">
              <a:rPr lang="en-US" sz="1200"/>
              <a:pPr algn="r"/>
              <a:t>6</a:t>
            </a:fld>
            <a:endParaRPr 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3128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EAD83EB-5527-4BDB-A054-599BE87B6A8B}" type="slidenum">
              <a:rPr lang="en-US" sz="1200"/>
              <a:pPr algn="r"/>
              <a:t>60</a:t>
            </a:fld>
            <a:endParaRPr lang="en-US" sz="120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690994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FA4A4F8-8BD9-4F3B-A610-07CF884EC624}" type="slidenum">
              <a:rPr lang="en-US" sz="1200"/>
              <a:pPr algn="r"/>
              <a:t>61</a:t>
            </a:fld>
            <a:endParaRPr lang="en-US" sz="120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47408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8B46C42-41C4-4C3F-80F0-B9A06947C787}" type="slidenum">
              <a:rPr lang="en-US" sz="1200"/>
              <a:pPr algn="r"/>
              <a:t>62</a:t>
            </a:fld>
            <a:endParaRPr lang="en-US" sz="120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549902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F653B-E0CB-4E3D-9D9F-AB640B3DDBE1}" type="slidenum">
              <a:rPr lang="en-US" smtClean="0"/>
              <a:pPr/>
              <a:t>63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97325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30AC5EE-0AF5-42D7-9604-16FE94A80923}" type="slidenum">
              <a:rPr lang="en-US" sz="1200"/>
              <a:pPr algn="r"/>
              <a:t>64</a:t>
            </a:fld>
            <a:endParaRPr lang="en-US" sz="120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16007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8F49F4-05DE-4085-85EF-377D95440B69}" type="slidenum">
              <a:rPr lang="en-US" smtClean="0"/>
              <a:pPr/>
              <a:t>65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439370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D13AA6-387D-459E-9E19-E34C4C9602FB}" type="slidenum">
              <a:rPr lang="en-US" smtClean="0"/>
              <a:pPr/>
              <a:t>66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10114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C457B3-4AE1-4AA4-9CE8-F57D79DB905E}" type="slidenum">
              <a:rPr lang="en-US" smtClean="0"/>
              <a:pPr/>
              <a:t>67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87468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87DD65-78B6-40A9-A7F9-A455B937EE91}" type="slidenum">
              <a:rPr lang="en-US" smtClean="0"/>
              <a:pPr/>
              <a:t>68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181765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4C08FA2-D71C-4D66-9F21-0DF0D53F26D3}" type="slidenum">
              <a:rPr lang="en-US" sz="1200"/>
              <a:pPr algn="r"/>
              <a:t>69</a:t>
            </a:fld>
            <a:endParaRPr lang="en-US" sz="120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4871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6B82C44-9A33-4479-AC06-B1025DF5A26F}" type="slidenum">
              <a:rPr lang="en-US" sz="1200"/>
              <a:pPr algn="r"/>
              <a:t>7</a:t>
            </a:fld>
            <a:endParaRPr 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575632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ABA873-E968-4F8B-BF40-C4C7D151D38A}" type="slidenum">
              <a:rPr lang="en-US" sz="1200"/>
              <a:pPr algn="r"/>
              <a:t>70</a:t>
            </a:fld>
            <a:endParaRPr lang="en-US" sz="120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31870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425879-B01A-4E07-8BB6-1AD6F1150411}" type="slidenum">
              <a:rPr lang="en-US" smtClean="0"/>
              <a:pPr/>
              <a:t>71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87150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65A14E5-4132-4A05-B34B-415441393B31}" type="slidenum">
              <a:rPr lang="en-US" sz="1200"/>
              <a:pPr algn="r"/>
              <a:t>72</a:t>
            </a:fld>
            <a:endParaRPr lang="en-US" sz="120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623587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0D7C6F-AF52-4947-86E6-C12DBEC25F96}" type="slidenum">
              <a:rPr lang="en-US" smtClean="0"/>
              <a:pPr/>
              <a:t>73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347000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6619D7-F81D-42B0-BCB5-73D9AEF1DDAB}" type="slidenum">
              <a:rPr lang="en-US" smtClean="0"/>
              <a:pPr/>
              <a:t>74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44498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1189C3-5713-4836-979C-C771FC3BBAE3}" type="slidenum">
              <a:rPr lang="en-US" smtClean="0"/>
              <a:pPr/>
              <a:t>75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957601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8AF8EC5-E081-4E2C-950F-864455FE5DA6}" type="slidenum">
              <a:rPr lang="en-US" sz="1200"/>
              <a:pPr algn="r"/>
              <a:t>76</a:t>
            </a:fld>
            <a:endParaRPr lang="en-US" sz="120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772422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424BC3-3ED6-464E-8984-C5DADDA4EDA0}" type="slidenum">
              <a:rPr lang="en-US" sz="1200"/>
              <a:pPr algn="r"/>
              <a:t>77</a:t>
            </a:fld>
            <a:endParaRPr lang="en-US" sz="120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71453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6F3DF02-CEE0-45CE-9E3B-60A6D9FC8FB7}" type="slidenum">
              <a:rPr lang="en-US" sz="1200"/>
              <a:pPr algn="r"/>
              <a:t>78</a:t>
            </a:fld>
            <a:endParaRPr lang="en-US" sz="120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884892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B69950E-33ED-458F-B740-E3D50B632425}" type="slidenum">
              <a:rPr lang="en-US" sz="1200"/>
              <a:pPr algn="r"/>
              <a:t>79</a:t>
            </a:fld>
            <a:endParaRPr lang="en-US" sz="120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9829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DF882C3-D064-4489-868A-33793FB71B3F}" type="slidenum">
              <a:rPr lang="en-US" sz="1200"/>
              <a:pPr algn="r"/>
              <a:t>8</a:t>
            </a:fld>
            <a:endParaRPr 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552685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73C0033-EE39-418B-A815-15D7B50A629A}" type="slidenum">
              <a:rPr lang="en-US" sz="1200"/>
              <a:pPr algn="r"/>
              <a:t>80</a:t>
            </a:fld>
            <a:endParaRPr lang="en-US" sz="120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61901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D1A11EC-9B91-4F65-A346-F27D7BA1C365}" type="slidenum">
              <a:rPr lang="en-US" sz="1200"/>
              <a:pPr algn="r"/>
              <a:t>81</a:t>
            </a:fld>
            <a:endParaRPr lang="en-US" sz="1200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33863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7DD9738-F833-44BE-9DC3-49CECC582AB1}" type="slidenum">
              <a:rPr lang="en-US" sz="1200"/>
              <a:pPr algn="r"/>
              <a:t>82</a:t>
            </a:fld>
            <a:endParaRPr lang="en-US" sz="120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21819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4897001-187E-4462-A26D-F1D4BF609043}" type="slidenum">
              <a:rPr lang="en-US" sz="1200"/>
              <a:pPr algn="r"/>
              <a:t>83</a:t>
            </a:fld>
            <a:endParaRPr lang="en-US" sz="1200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87016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6285CF6-623E-482A-8171-06D381A2C93A}" type="slidenum">
              <a:rPr lang="en-US" sz="1200"/>
              <a:pPr algn="r"/>
              <a:t>84</a:t>
            </a:fld>
            <a:endParaRPr lang="en-US" sz="1200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42727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E0520A8-FD07-48F9-839F-FB204EB564C9}" type="slidenum">
              <a:rPr lang="en-US" sz="1200"/>
              <a:pPr algn="r"/>
              <a:t>85</a:t>
            </a:fld>
            <a:endParaRPr lang="en-US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187780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10A1A21-C0C0-4BB5-88E9-6FF93F0362D4}" type="slidenum">
              <a:rPr lang="en-US" sz="1200"/>
              <a:pPr algn="r"/>
              <a:t>86</a:t>
            </a:fld>
            <a:endParaRPr lang="en-US" sz="1200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64384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4D015C-F138-4256-8162-053AB4D390A9}" type="slidenum">
              <a:rPr lang="en-US" sz="1200"/>
              <a:pPr algn="r"/>
              <a:t>87</a:t>
            </a:fld>
            <a:endParaRPr lang="en-US" sz="1200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59625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3748BAA-6198-47E7-B32C-1E149660310E}" type="slidenum">
              <a:rPr lang="en-US" sz="1200"/>
              <a:pPr algn="r"/>
              <a:t>88</a:t>
            </a:fld>
            <a:endParaRPr lang="en-US" sz="1200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513904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6B27F03-B3FF-427E-9A70-5538605B4209}" type="slidenum">
              <a:rPr lang="en-US" sz="1200"/>
              <a:pPr algn="r"/>
              <a:t>89</a:t>
            </a:fld>
            <a:endParaRPr lang="en-US" sz="1200"/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034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8957575-F8D3-4682-B2AA-F2B3D3F1B135}" type="slidenum">
              <a:rPr lang="en-US" sz="1200"/>
              <a:pPr algn="r"/>
              <a:t>9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2568865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3F8B42D-4BDF-4538-9E03-F5205ED74F39}" type="slidenum">
              <a:rPr lang="en-US" sz="1200"/>
              <a:pPr algn="r"/>
              <a:t>90</a:t>
            </a:fld>
            <a:endParaRPr lang="en-US" sz="1200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609648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E10816A-1944-4C89-9AE6-916C09E14FF2}" type="slidenum">
              <a:rPr lang="en-US" sz="1200"/>
              <a:pPr algn="r"/>
              <a:t>91</a:t>
            </a:fld>
            <a:endParaRPr lang="en-US" sz="1200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784417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F0C6BD4-B564-4A8E-9C8F-4E5B97615531}" type="slidenum">
              <a:rPr lang="en-US" sz="1200"/>
              <a:pPr algn="r"/>
              <a:t>92</a:t>
            </a:fld>
            <a:endParaRPr lang="en-US" sz="1200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772138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EBC9F68-8D08-407A-AD69-0A1C74C2197F}" type="slidenum">
              <a:rPr lang="en-US" sz="1200"/>
              <a:pPr algn="r"/>
              <a:t>93</a:t>
            </a:fld>
            <a:endParaRPr lang="en-US" sz="1200"/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52223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B39FE6C-7848-411D-A0CF-291FDCC76DCD}" type="slidenum">
              <a:rPr lang="en-US" sz="1200"/>
              <a:pPr algn="r"/>
              <a:t>94</a:t>
            </a:fld>
            <a:endParaRPr lang="en-US" sz="1200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86133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D9A0C4F-78F0-47A1-969A-DDD06B54C867}" type="slidenum">
              <a:rPr lang="en-US" sz="1200"/>
              <a:pPr algn="r"/>
              <a:t>95</a:t>
            </a:fld>
            <a:endParaRPr lang="en-US" sz="1200"/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00049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CD0D774-14E3-4FFD-8D6B-BB17F92D9A0E}" type="slidenum">
              <a:rPr lang="en-US" sz="1200"/>
              <a:pPr algn="r"/>
              <a:t>96</a:t>
            </a:fld>
            <a:endParaRPr lang="en-US" sz="120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28458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54424FA-CB09-4674-A138-5CBABCC4BF66}" type="slidenum">
              <a:rPr lang="en-US" sz="1200"/>
              <a:pPr algn="r"/>
              <a:t>97</a:t>
            </a:fld>
            <a:endParaRPr lang="en-US" sz="120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14626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7EC2F7E-F2AC-4081-9CC2-FB525D7AC219}" type="slidenum">
              <a:rPr lang="en-US" sz="1200"/>
              <a:pPr algn="r"/>
              <a:t>98</a:t>
            </a:fld>
            <a:endParaRPr lang="en-US" sz="1200"/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448960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CA11543-FA6D-4A46-9498-12CC14AE8007}" type="slidenum">
              <a:rPr lang="en-US" sz="1200"/>
              <a:pPr algn="r"/>
              <a:t>99</a:t>
            </a:fld>
            <a:endParaRPr lang="en-US" sz="120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4635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5"/>
          <p:cNvGrpSpPr>
            <a:grpSpLocks/>
          </p:cNvGrpSpPr>
          <p:nvPr/>
        </p:nvGrpSpPr>
        <p:grpSpPr bwMode="auto">
          <a:xfrm>
            <a:off x="0" y="68263"/>
            <a:ext cx="8678863" cy="6713537"/>
            <a:chOff x="0" y="43"/>
            <a:chExt cx="5467" cy="4229"/>
          </a:xfrm>
        </p:grpSpPr>
        <p:sp>
          <p:nvSpPr>
            <p:cNvPr id="5" name="Rectangle 217"/>
            <p:cNvSpPr>
              <a:spLocks noChangeArrowheads="1"/>
            </p:cNvSpPr>
            <p:nvPr userDrawn="1"/>
          </p:nvSpPr>
          <p:spPr bwMode="auto">
            <a:xfrm>
              <a:off x="692" y="494"/>
              <a:ext cx="4775" cy="9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fr-FR" sz="2400"/>
            </a:p>
          </p:txBody>
        </p:sp>
        <p:grpSp>
          <p:nvGrpSpPr>
            <p:cNvPr id="6" name="Group 324"/>
            <p:cNvGrpSpPr>
              <a:grpSpLocks/>
            </p:cNvGrpSpPr>
            <p:nvPr userDrawn="1"/>
          </p:nvGrpSpPr>
          <p:grpSpPr bwMode="auto">
            <a:xfrm>
              <a:off x="0" y="43"/>
              <a:ext cx="624" cy="4229"/>
              <a:chOff x="0" y="43"/>
              <a:chExt cx="624" cy="4229"/>
            </a:xfrm>
          </p:grpSpPr>
          <p:sp>
            <p:nvSpPr>
              <p:cNvPr id="7" name="Line 224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" name="Line 225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" name="Line 226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" name="Line 227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" name="Line 228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" name="Line 229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3" name="Line 230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4" name="Line 231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5" name="Line 232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6" name="Line 233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7" name="Line 234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8" name="Line 235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9" name="Line 236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0" name="Line 237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1" name="Line 238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2" name="Line 239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3" name="Line 240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4" name="Line 241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5" name="Line 242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6" name="Line 243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7" name="Line 244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8" name="Line 245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29" name="Line 246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0" name="Line 247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1" name="Line 248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2" name="Line 249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3" name="Line 250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4" name="Line 251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5" name="Line 252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6" name="Line 253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7" name="Line 254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8" name="Line 255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39" name="Line 256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0" name="Line 257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1" name="Line 258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2" name="Line 259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3" name="Line 260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4" name="Line 261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5" name="Line 262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6" name="Line 263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7" name="Line 264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8" name="Line 265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49" name="Line 266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0" name="Line 267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1" name="Line 268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2" name="Line 269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3" name="Line 270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4" name="Line 271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5" name="Line 272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6" name="Line 273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7" name="Line 274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8" name="Line 275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59" name="Line 276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0" name="Line 277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1" name="Line 278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2" name="Line 279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3" name="Line 280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4" name="Line 281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5" name="Line 282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6" name="Line 283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7" name="Line 284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8" name="Line 285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69" name="Line 286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0" name="Line 287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1" name="Line 288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2" name="Line 289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3" name="Line 290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4" name="Line 291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5" name="Line 292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6" name="Line 293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7" name="Line 294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8" name="Line 295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79" name="Line 296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0" name="Line 297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1" name="Line 298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2" name="Line 299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3" name="Line 300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4" name="Line 301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5" name="Line 302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6" name="Line 303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7" name="Line 304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8" name="Line 305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89" name="Line 306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0" name="Line 307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1" name="Line 308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2" name="Line 309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3" name="Line 310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4" name="Line 311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5" name="Line 312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6" name="Line 313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7" name="Line 314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8" name="Line 315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99" name="Line 316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0" name="Line 317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1" name="Line 318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2" name="Line 319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3" name="Line 320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04" name="Line 321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</p:grpSp>
      </p:grpSp>
      <p:sp>
        <p:nvSpPr>
          <p:cNvPr id="105" name="Rectangle 220"/>
          <p:cNvSpPr>
            <a:spLocks noChangeArrowheads="1"/>
          </p:cNvSpPr>
          <p:nvPr/>
        </p:nvSpPr>
        <p:spPr bwMode="auto">
          <a:xfrm>
            <a:off x="3017838" y="2120900"/>
            <a:ext cx="5662612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fr-FR" sz="2400"/>
          </a:p>
        </p:txBody>
      </p:sp>
      <p:sp>
        <p:nvSpPr>
          <p:cNvPr id="106" name="Rectangle 219"/>
          <p:cNvSpPr>
            <a:spLocks noChangeArrowheads="1"/>
          </p:cNvSpPr>
          <p:nvPr/>
        </p:nvSpPr>
        <p:spPr bwMode="auto">
          <a:xfrm>
            <a:off x="1098550" y="862013"/>
            <a:ext cx="5662613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fr-FR" sz="2400"/>
          </a:p>
        </p:txBody>
      </p:sp>
      <p:sp>
        <p:nvSpPr>
          <p:cNvPr id="108" name="Line 112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sp>
        <p:nvSpPr>
          <p:cNvPr id="3175" name="Rectangle 103"/>
          <p:cNvSpPr>
            <a:spLocks noGrp="1" noChangeArrowheads="1"/>
          </p:cNvSpPr>
          <p:nvPr>
            <p:ph type="ctrTitle"/>
          </p:nvPr>
        </p:nvSpPr>
        <p:spPr>
          <a:xfrm>
            <a:off x="1169988" y="1046163"/>
            <a:ext cx="7380287" cy="10128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93" name="Rectangle 221"/>
          <p:cNvSpPr>
            <a:spLocks noGrp="1" noChangeArrowheads="1"/>
          </p:cNvSpPr>
          <p:nvPr>
            <p:ph type="subTitle" idx="1"/>
          </p:nvPr>
        </p:nvSpPr>
        <p:spPr>
          <a:xfrm>
            <a:off x="1566863" y="2693988"/>
            <a:ext cx="6662737" cy="29940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9" name="Rectangle 10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D8595-F6A7-402C-8694-6881CA8AD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 autoUpdateAnimBg="0"/>
      <p:bldP spid="106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E03AF-A653-421F-BF12-BC18C4DC58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78625" y="609600"/>
            <a:ext cx="1989138" cy="54864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09625" y="609600"/>
            <a:ext cx="5816600" cy="5486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C68AA-8272-4A0D-95C1-8501D56246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04F1-D9CC-4EC6-B7DC-C8B8EFF92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1A62E-E0C2-4738-AB09-61CDB23BE8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64100" y="2214563"/>
            <a:ext cx="3903663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F042A-26C7-4D6A-A296-D02D077815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67FAC-F3D6-4B15-9C54-54A4283C9D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53703-37A8-4CD2-913B-673657AA1C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6E629-3E9D-4314-9EF5-5DD7E91486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B8461-36ED-4ABF-B179-B9DFD6A1C5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0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FCDA5-0C00-45CF-9033-1FC9F5E08D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25"/>
          <p:cNvGrpSpPr>
            <a:grpSpLocks/>
          </p:cNvGrpSpPr>
          <p:nvPr/>
        </p:nvGrpSpPr>
        <p:grpSpPr bwMode="auto">
          <a:xfrm>
            <a:off x="-304800" y="-228600"/>
            <a:ext cx="8915400" cy="6713538"/>
            <a:chOff x="0" y="43"/>
            <a:chExt cx="5616" cy="4229"/>
          </a:xfrm>
        </p:grpSpPr>
        <p:grpSp>
          <p:nvGrpSpPr>
            <p:cNvPr id="16393" name="Group 222"/>
            <p:cNvGrpSpPr>
              <a:grpSpLocks/>
            </p:cNvGrpSpPr>
            <p:nvPr userDrawn="1"/>
          </p:nvGrpSpPr>
          <p:grpSpPr bwMode="auto">
            <a:xfrm>
              <a:off x="0" y="43"/>
              <a:ext cx="408" cy="4229"/>
              <a:chOff x="0" y="43"/>
              <a:chExt cx="5760" cy="4229"/>
            </a:xfrm>
          </p:grpSpPr>
          <p:sp>
            <p:nvSpPr>
              <p:cNvPr id="1146" name="Line 122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7" name="Line 123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8" name="Line 124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9" name="Line 125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0" name="Line 126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1" name="Line 127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2" name="Line 128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3" name="Line 129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4" name="Line 130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5" name="Line 131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6" name="Line 132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7" name="Line 133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8" name="Line 134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59" name="Line 135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2" name="Line 138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4" name="Line 140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5" name="Line 141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7" name="Line 143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0" name="Line 146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1" name="Line 147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4" name="Line 150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6" name="Line 152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79" name="Line 155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4" name="Line 160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89" name="Line 165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4" name="Line 170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99" name="Line 175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4" name="Line 180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8" name="Line 184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09" name="Line 185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0" name="Line 186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1" name="Line 187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2" name="Line 188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3" name="Line 189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4" name="Line 190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5" name="Line 191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6" name="Line 192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7" name="Line 193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8" name="Line 194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8" name="Line 204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7" name="Line 213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2" name="Line 218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243" name="Line 219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</p:grpSp>
        <p:grpSp>
          <p:nvGrpSpPr>
            <p:cNvPr id="16394" name="Group 224"/>
            <p:cNvGrpSpPr>
              <a:grpSpLocks/>
            </p:cNvGrpSpPr>
            <p:nvPr userDrawn="1"/>
          </p:nvGrpSpPr>
          <p:grpSpPr bwMode="auto">
            <a:xfrm>
              <a:off x="400" y="205"/>
              <a:ext cx="5216" cy="1123"/>
              <a:chOff x="400" y="205"/>
              <a:chExt cx="5216" cy="1123"/>
            </a:xfrm>
          </p:grpSpPr>
          <p:sp>
            <p:nvSpPr>
              <p:cNvPr id="1140" name="Rectangle 116"/>
              <p:cNvSpPr>
                <a:spLocks noChangeArrowheads="1"/>
              </p:cNvSpPr>
              <p:nvPr userDrawn="1"/>
            </p:nvSpPr>
            <p:spPr bwMode="auto">
              <a:xfrm>
                <a:off x="557" y="205"/>
                <a:ext cx="313" cy="91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36" name="Rectangle 112"/>
              <p:cNvSpPr>
                <a:spLocks noChangeArrowheads="1"/>
              </p:cNvSpPr>
              <p:nvPr userDrawn="1"/>
            </p:nvSpPr>
            <p:spPr bwMode="auto">
              <a:xfrm>
                <a:off x="400" y="288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41" name="Rectangle 117"/>
              <p:cNvSpPr>
                <a:spLocks noChangeArrowheads="1"/>
              </p:cNvSpPr>
              <p:nvPr userDrawn="1"/>
            </p:nvSpPr>
            <p:spPr bwMode="auto">
              <a:xfrm>
                <a:off x="4599" y="1115"/>
                <a:ext cx="929" cy="21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  <p:sp>
            <p:nvSpPr>
              <p:cNvPr id="1137" name="Rectangle 113"/>
              <p:cNvSpPr>
                <a:spLocks noChangeArrowheads="1"/>
              </p:cNvSpPr>
              <p:nvPr userDrawn="1"/>
            </p:nvSpPr>
            <p:spPr bwMode="auto">
              <a:xfrm>
                <a:off x="2049" y="1211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sz="2400"/>
              </a:p>
            </p:txBody>
          </p:sp>
        </p:grpSp>
      </p:grp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2214563"/>
            <a:ext cx="795813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6096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17" name="Rectangle 10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64300" y="6361113"/>
            <a:ext cx="1906588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A7A065F0-89C4-4AE3-9266-3077E41B00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62" name="Line 114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w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w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4.wmf"/><Relationship Id="rId5" Type="http://schemas.openxmlformats.org/officeDocument/2006/relationships/image" Target="../media/image153.wmf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56.wmf"/><Relationship Id="rId5" Type="http://schemas.openxmlformats.org/officeDocument/2006/relationships/image" Target="../media/image155.wmf"/><Relationship Id="rId4" Type="http://schemas.openxmlformats.org/officeDocument/2006/relationships/oleObject" Target="../embeddings/oleObject17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18.bin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12.xml"/><Relationship Id="rId7" Type="http://schemas.openxmlformats.org/officeDocument/2006/relationships/image" Target="../media/image1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161.wmf"/><Relationship Id="rId5" Type="http://schemas.openxmlformats.org/officeDocument/2006/relationships/image" Target="../media/image158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60.w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7" Type="http://schemas.openxmlformats.org/officeDocument/2006/relationships/image" Target="../media/image1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23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Microsoft_Excel_97-2003_Worksheet1.xls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9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7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notesSlide" Target="../notesSlides/notesSlide94.xml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8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notesSlide" Target="../notesSlides/notesSlide95.xml"/><Relationship Id="rId7" Type="http://schemas.openxmlformats.org/officeDocument/2006/relationships/image" Target="../media/image1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0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1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36.wmf"/><Relationship Id="rId5" Type="http://schemas.openxmlformats.org/officeDocument/2006/relationships/image" Target="../media/image129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35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1230313" y="762000"/>
            <a:ext cx="738028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5000"/>
              </a:lnSpc>
            </a:pPr>
            <a:r>
              <a:rPr lang="en-US" altLang="zh-CN" sz="4000">
                <a:solidFill>
                  <a:srgbClr val="003366"/>
                </a:solidFill>
                <a:ea typeface="宋体" pitchFamily="2" charset="-122"/>
              </a:rPr>
              <a:t>Digital Image Processing</a:t>
            </a:r>
            <a:endParaRPr lang="en-US" altLang="zh-CN" sz="3600">
              <a:solidFill>
                <a:srgbClr val="003366"/>
              </a:solidFill>
              <a:ea typeface="宋体" pitchFamily="2" charset="-122"/>
            </a:endParaRPr>
          </a:p>
        </p:txBody>
      </p:sp>
      <p:sp>
        <p:nvSpPr>
          <p:cNvPr id="18436" name="Rectangle 13"/>
          <p:cNvSpPr>
            <a:spLocks noChangeArrowheads="1"/>
          </p:cNvSpPr>
          <p:nvPr/>
        </p:nvSpPr>
        <p:spPr bwMode="auto">
          <a:xfrm>
            <a:off x="685800" y="3049588"/>
            <a:ext cx="7696200" cy="289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b="1" dirty="0"/>
              <a:t>Lecture # 2: </a:t>
            </a:r>
            <a:r>
              <a:rPr lang="en-US" sz="2400" b="1" dirty="0" smtClean="0"/>
              <a:t>Fundamentals</a:t>
            </a:r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 b="1" dirty="0"/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400" dirty="0"/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1EC5C58-B060-4D84-8453-F53850DE0AB3}" type="slidenum">
              <a:rPr lang="en-US" sz="1400">
                <a:solidFill>
                  <a:schemeClr val="folHlink"/>
                </a:solidFill>
              </a:rPr>
              <a:pPr algn="r"/>
              <a:t>10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Formation</a:t>
            </a:r>
          </a:p>
        </p:txBody>
      </p:sp>
      <p:sp>
        <p:nvSpPr>
          <p:cNvPr id="27652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Digital Image is an approximation of a real world scene</a:t>
            </a:r>
            <a:endParaRPr lang="en-US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/>
          <a:srcRect b="19685"/>
          <a:stretch>
            <a:fillRect/>
          </a:stretch>
        </p:blipFill>
        <p:spPr bwMode="auto">
          <a:xfrm>
            <a:off x="1803400" y="3124200"/>
            <a:ext cx="5197475" cy="299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8199" name="Line 7"/>
          <p:cNvSpPr>
            <a:spLocks noChangeShapeType="1"/>
          </p:cNvSpPr>
          <p:nvPr/>
        </p:nvSpPr>
        <p:spPr bwMode="auto">
          <a:xfrm flipH="1">
            <a:off x="1600200" y="4876800"/>
            <a:ext cx="12192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48201" name="Line 9"/>
          <p:cNvSpPr>
            <a:spLocks noChangeShapeType="1"/>
          </p:cNvSpPr>
          <p:nvPr/>
        </p:nvSpPr>
        <p:spPr bwMode="auto">
          <a:xfrm flipV="1">
            <a:off x="5562600" y="4114800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48202" name="Rectangle 10"/>
          <p:cNvSpPr>
            <a:spLocks noChangeArrowheads="1"/>
          </p:cNvSpPr>
          <p:nvPr/>
        </p:nvSpPr>
        <p:spPr bwMode="auto">
          <a:xfrm>
            <a:off x="2895600" y="4608513"/>
            <a:ext cx="417513" cy="4206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8203" name="Rectangle 11"/>
          <p:cNvSpPr>
            <a:spLocks noChangeArrowheads="1"/>
          </p:cNvSpPr>
          <p:nvPr/>
        </p:nvSpPr>
        <p:spPr bwMode="auto">
          <a:xfrm>
            <a:off x="5270500" y="4610100"/>
            <a:ext cx="417513" cy="4206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8204" name="Text Box 12"/>
          <p:cNvSpPr txBox="1">
            <a:spLocks noChangeArrowheads="1"/>
          </p:cNvSpPr>
          <p:nvPr/>
        </p:nvSpPr>
        <p:spPr bwMode="auto">
          <a:xfrm rot="16200000">
            <a:off x="6692900" y="4121151"/>
            <a:ext cx="2293937" cy="5889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Quantization</a:t>
            </a:r>
          </a:p>
        </p:txBody>
      </p:sp>
      <p:pic>
        <p:nvPicPr>
          <p:cNvPr id="648205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4958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8206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3048000"/>
            <a:ext cx="10477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4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4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4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4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199" grpId="0" animBg="1"/>
      <p:bldP spid="648201" grpId="0" animBg="1"/>
      <p:bldP spid="648202" grpId="0" animBg="1"/>
      <p:bldP spid="648203" grpId="0" animBg="1"/>
      <p:bldP spid="64820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DA8792B-096D-4F64-A31B-45EEC9E50709}" type="slidenum">
              <a:rPr lang="en-US" sz="1400">
                <a:solidFill>
                  <a:schemeClr val="folHlink"/>
                </a:solidFill>
              </a:rPr>
              <a:pPr algn="r"/>
              <a:t>100</a:t>
            </a:fld>
            <a:endParaRPr lang="en-US" sz="1400">
              <a:solidFill>
                <a:schemeClr val="folHlink"/>
              </a:solidFill>
            </a:endParaRPr>
          </a:p>
        </p:txBody>
      </p:sp>
      <p:pic>
        <p:nvPicPr>
          <p:cNvPr id="1105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0150" y="2514600"/>
            <a:ext cx="29146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6" name="Rectangle 2"/>
          <p:cNvSpPr>
            <a:spLocks noChangeArrowheads="1"/>
          </p:cNvSpPr>
          <p:nvPr/>
        </p:nvSpPr>
        <p:spPr bwMode="auto">
          <a:xfrm>
            <a:off x="1371600" y="3810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CC labeling – 4 Connectivity</a:t>
            </a:r>
          </a:p>
        </p:txBody>
      </p:sp>
      <p:pic>
        <p:nvPicPr>
          <p:cNvPr id="11059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2514600"/>
            <a:ext cx="3048000" cy="293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E206231-C018-4D15-A58D-4FA0A2296CF6}" type="slidenum">
              <a:rPr lang="en-US" sz="1400">
                <a:solidFill>
                  <a:schemeClr val="folHlink"/>
                </a:solidFill>
              </a:rPr>
              <a:pPr algn="r"/>
              <a:t>101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1619" name="Rectangle 2"/>
          <p:cNvSpPr>
            <a:spLocks noChangeArrowheads="1"/>
          </p:cNvSpPr>
          <p:nvPr/>
        </p:nvSpPr>
        <p:spPr bwMode="auto">
          <a:xfrm>
            <a:off x="1371600" y="3810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CC labeling – 4 Connectivity</a:t>
            </a:r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2860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22860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BB5036B-34D6-4831-A89C-24CFCA56AB69}" type="slidenum">
              <a:rPr lang="en-US" sz="1400">
                <a:solidFill>
                  <a:schemeClr val="folHlink"/>
                </a:solidFill>
              </a:rPr>
              <a:pPr algn="r"/>
              <a:t>102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2643" name="Rectangle 2"/>
          <p:cNvSpPr>
            <a:spLocks noChangeArrowheads="1"/>
          </p:cNvSpPr>
          <p:nvPr/>
        </p:nvSpPr>
        <p:spPr bwMode="auto">
          <a:xfrm>
            <a:off x="1371600" y="3810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CC labeling – 8 Connectivity</a:t>
            </a:r>
          </a:p>
        </p:txBody>
      </p:sp>
      <p:sp>
        <p:nvSpPr>
          <p:cNvPr id="613382" name="Rectangle 6"/>
          <p:cNvSpPr>
            <a:spLocks noChangeArrowheads="1"/>
          </p:cNvSpPr>
          <p:nvPr/>
        </p:nvSpPr>
        <p:spPr bwMode="auto">
          <a:xfrm>
            <a:off x="692150" y="3276600"/>
            <a:ext cx="7689850" cy="95567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/>
              <a:t>Same algorithm but examine also the upper diagonal neighbors of </a:t>
            </a:r>
            <a:r>
              <a:rPr lang="en-US" i="1">
                <a:solidFill>
                  <a:schemeClr val="folHlink"/>
                </a:solidFill>
              </a:rPr>
              <a:t>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6E003AE-CCA5-4726-B741-EC7B00792C21}" type="slidenum">
              <a:rPr lang="en-US" sz="1400">
                <a:solidFill>
                  <a:schemeClr val="folHlink"/>
                </a:solidFill>
              </a:rPr>
              <a:pPr algn="r"/>
              <a:t>103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3667" name="Rectangle 2"/>
          <p:cNvSpPr>
            <a:spLocks noChangeArrowheads="1"/>
          </p:cNvSpPr>
          <p:nvPr/>
        </p:nvSpPr>
        <p:spPr bwMode="auto">
          <a:xfrm>
            <a:off x="1371600" y="3810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CC labeling – 8 Connectivity</a:t>
            </a:r>
          </a:p>
        </p:txBody>
      </p:sp>
      <p:grpSp>
        <p:nvGrpSpPr>
          <p:cNvPr id="113668" name="Group 13"/>
          <p:cNvGrpSpPr>
            <a:grpSpLocks/>
          </p:cNvGrpSpPr>
          <p:nvPr/>
        </p:nvGrpSpPr>
        <p:grpSpPr bwMode="auto">
          <a:xfrm>
            <a:off x="990600" y="2514600"/>
            <a:ext cx="3429000" cy="3225800"/>
            <a:chOff x="624" y="1584"/>
            <a:chExt cx="2160" cy="2032"/>
          </a:xfrm>
        </p:grpSpPr>
        <p:pic>
          <p:nvPicPr>
            <p:cNvPr id="11367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4" y="1584"/>
              <a:ext cx="2160" cy="2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675" name="Text Box 7"/>
            <p:cNvSpPr txBox="1">
              <a:spLocks noChangeArrowheads="1"/>
            </p:cNvSpPr>
            <p:nvPr/>
          </p:nvSpPr>
          <p:spPr bwMode="auto">
            <a:xfrm>
              <a:off x="848" y="3216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3676" name="Text Box 8"/>
            <p:cNvSpPr txBox="1">
              <a:spLocks noChangeArrowheads="1"/>
            </p:cNvSpPr>
            <p:nvPr/>
          </p:nvSpPr>
          <p:spPr bwMode="auto">
            <a:xfrm>
              <a:off x="848" y="3435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</p:grpSp>
      <p:grpSp>
        <p:nvGrpSpPr>
          <p:cNvPr id="113669" name="Group 12"/>
          <p:cNvGrpSpPr>
            <a:grpSpLocks/>
          </p:cNvGrpSpPr>
          <p:nvPr/>
        </p:nvGrpSpPr>
        <p:grpSpPr bwMode="auto">
          <a:xfrm>
            <a:off x="4800600" y="2362200"/>
            <a:ext cx="3367088" cy="3657600"/>
            <a:chOff x="3024" y="1488"/>
            <a:chExt cx="2121" cy="2304"/>
          </a:xfrm>
        </p:grpSpPr>
        <p:pic>
          <p:nvPicPr>
            <p:cNvPr id="113670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24" y="1488"/>
              <a:ext cx="2121" cy="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671" name="Text Box 9"/>
            <p:cNvSpPr txBox="1">
              <a:spLocks noChangeArrowheads="1"/>
            </p:cNvSpPr>
            <p:nvPr/>
          </p:nvSpPr>
          <p:spPr bwMode="auto">
            <a:xfrm>
              <a:off x="3216" y="3160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3672" name="Text Box 10"/>
            <p:cNvSpPr txBox="1">
              <a:spLocks noChangeArrowheads="1"/>
            </p:cNvSpPr>
            <p:nvPr/>
          </p:nvSpPr>
          <p:spPr bwMode="auto">
            <a:xfrm>
              <a:off x="3216" y="3379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  <p:sp>
          <p:nvSpPr>
            <p:cNvPr id="113673" name="Text Box 11"/>
            <p:cNvSpPr txBox="1">
              <a:spLocks noChangeArrowheads="1"/>
            </p:cNvSpPr>
            <p:nvPr/>
          </p:nvSpPr>
          <p:spPr bwMode="auto">
            <a:xfrm>
              <a:off x="3208" y="3579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72BB308-47D5-4D86-84B4-3A0FB7687384}" type="slidenum">
              <a:rPr lang="en-US" sz="1400">
                <a:solidFill>
                  <a:schemeClr val="folHlink"/>
                </a:solidFill>
              </a:rPr>
              <a:pPr algn="r"/>
              <a:t>104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4691" name="Rectangle 2"/>
          <p:cNvSpPr>
            <a:spLocks noChangeArrowheads="1"/>
          </p:cNvSpPr>
          <p:nvPr/>
        </p:nvSpPr>
        <p:spPr bwMode="auto">
          <a:xfrm>
            <a:off x="1371600" y="3810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CC labeling – 8 Connectivity</a:t>
            </a:r>
          </a:p>
        </p:txBody>
      </p:sp>
      <p:grpSp>
        <p:nvGrpSpPr>
          <p:cNvPr id="114692" name="Group 19"/>
          <p:cNvGrpSpPr>
            <a:grpSpLocks/>
          </p:cNvGrpSpPr>
          <p:nvPr/>
        </p:nvGrpSpPr>
        <p:grpSpPr bwMode="auto">
          <a:xfrm>
            <a:off x="1219200" y="2286000"/>
            <a:ext cx="3081338" cy="3594100"/>
            <a:chOff x="768" y="1440"/>
            <a:chExt cx="1941" cy="2264"/>
          </a:xfrm>
        </p:grpSpPr>
        <p:pic>
          <p:nvPicPr>
            <p:cNvPr id="11470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8" y="1440"/>
              <a:ext cx="1941" cy="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4701" name="Text Box 6"/>
            <p:cNvSpPr txBox="1">
              <a:spLocks noChangeArrowheads="1"/>
            </p:cNvSpPr>
            <p:nvPr/>
          </p:nvSpPr>
          <p:spPr bwMode="auto">
            <a:xfrm>
              <a:off x="912" y="2936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4702" name="Text Box 7"/>
            <p:cNvSpPr txBox="1">
              <a:spLocks noChangeArrowheads="1"/>
            </p:cNvSpPr>
            <p:nvPr/>
          </p:nvSpPr>
          <p:spPr bwMode="auto">
            <a:xfrm>
              <a:off x="912" y="3147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  <p:sp>
          <p:nvSpPr>
            <p:cNvPr id="114703" name="Text Box 10"/>
            <p:cNvSpPr txBox="1">
              <a:spLocks noChangeArrowheads="1"/>
            </p:cNvSpPr>
            <p:nvPr/>
          </p:nvSpPr>
          <p:spPr bwMode="auto">
            <a:xfrm>
              <a:off x="912" y="3339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1</a:t>
              </a:r>
            </a:p>
          </p:txBody>
        </p:sp>
        <p:sp>
          <p:nvSpPr>
            <p:cNvPr id="114704" name="Text Box 11"/>
            <p:cNvSpPr txBox="1">
              <a:spLocks noChangeArrowheads="1"/>
            </p:cNvSpPr>
            <p:nvPr/>
          </p:nvSpPr>
          <p:spPr bwMode="auto">
            <a:xfrm>
              <a:off x="912" y="3531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2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257800" y="2133600"/>
            <a:ext cx="3151188" cy="4122738"/>
            <a:chOff x="3312" y="1344"/>
            <a:chExt cx="1985" cy="2597"/>
          </a:xfrm>
        </p:grpSpPr>
        <p:pic>
          <p:nvPicPr>
            <p:cNvPr id="11469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12" y="1344"/>
              <a:ext cx="1985" cy="2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4695" name="Text Box 12"/>
            <p:cNvSpPr txBox="1">
              <a:spLocks noChangeArrowheads="1"/>
            </p:cNvSpPr>
            <p:nvPr/>
          </p:nvSpPr>
          <p:spPr bwMode="auto">
            <a:xfrm>
              <a:off x="3488" y="2968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4696" name="Text Box 13"/>
            <p:cNvSpPr txBox="1">
              <a:spLocks noChangeArrowheads="1"/>
            </p:cNvSpPr>
            <p:nvPr/>
          </p:nvSpPr>
          <p:spPr bwMode="auto">
            <a:xfrm>
              <a:off x="3488" y="3179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  <p:sp>
          <p:nvSpPr>
            <p:cNvPr id="114697" name="Text Box 14"/>
            <p:cNvSpPr txBox="1">
              <a:spLocks noChangeArrowheads="1"/>
            </p:cNvSpPr>
            <p:nvPr/>
          </p:nvSpPr>
          <p:spPr bwMode="auto">
            <a:xfrm>
              <a:off x="3488" y="3371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1</a:t>
              </a:r>
            </a:p>
          </p:txBody>
        </p:sp>
        <p:sp>
          <p:nvSpPr>
            <p:cNvPr id="114698" name="Text Box 15"/>
            <p:cNvSpPr txBox="1">
              <a:spLocks noChangeArrowheads="1"/>
            </p:cNvSpPr>
            <p:nvPr/>
          </p:nvSpPr>
          <p:spPr bwMode="auto">
            <a:xfrm>
              <a:off x="3488" y="3563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2</a:t>
              </a:r>
            </a:p>
          </p:txBody>
        </p:sp>
        <p:sp>
          <p:nvSpPr>
            <p:cNvPr id="114699" name="Text Box 16"/>
            <p:cNvSpPr txBox="1">
              <a:spLocks noChangeArrowheads="1"/>
            </p:cNvSpPr>
            <p:nvPr/>
          </p:nvSpPr>
          <p:spPr bwMode="auto">
            <a:xfrm>
              <a:off x="3488" y="3755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2E92701-8691-4473-9E97-12F9D8470F92}" type="slidenum">
              <a:rPr lang="en-US" sz="1400">
                <a:solidFill>
                  <a:schemeClr val="folHlink"/>
                </a:solidFill>
              </a:rPr>
              <a:pPr algn="r"/>
              <a:t>105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5715" name="Rectangle 2"/>
          <p:cNvSpPr>
            <a:spLocks noChangeArrowheads="1"/>
          </p:cNvSpPr>
          <p:nvPr/>
        </p:nvSpPr>
        <p:spPr bwMode="auto">
          <a:xfrm>
            <a:off x="1371600" y="3810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CC labeling – 8 Connectivity</a:t>
            </a:r>
          </a:p>
        </p:txBody>
      </p:sp>
      <p:grpSp>
        <p:nvGrpSpPr>
          <p:cNvPr id="115716" name="Group 17"/>
          <p:cNvGrpSpPr>
            <a:grpSpLocks/>
          </p:cNvGrpSpPr>
          <p:nvPr/>
        </p:nvGrpSpPr>
        <p:grpSpPr bwMode="auto">
          <a:xfrm>
            <a:off x="990600" y="2028825"/>
            <a:ext cx="3148013" cy="4141788"/>
            <a:chOff x="624" y="1278"/>
            <a:chExt cx="1983" cy="2609"/>
          </a:xfrm>
        </p:grpSpPr>
        <p:pic>
          <p:nvPicPr>
            <p:cNvPr id="11572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4" y="1278"/>
              <a:ext cx="1983" cy="2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5725" name="Text Box 7"/>
            <p:cNvSpPr txBox="1">
              <a:spLocks noChangeArrowheads="1"/>
            </p:cNvSpPr>
            <p:nvPr/>
          </p:nvSpPr>
          <p:spPr bwMode="auto">
            <a:xfrm>
              <a:off x="800" y="2888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5726" name="Text Box 8"/>
            <p:cNvSpPr txBox="1">
              <a:spLocks noChangeArrowheads="1"/>
            </p:cNvSpPr>
            <p:nvPr/>
          </p:nvSpPr>
          <p:spPr bwMode="auto">
            <a:xfrm>
              <a:off x="800" y="3115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  <p:sp>
          <p:nvSpPr>
            <p:cNvPr id="115727" name="Text Box 9"/>
            <p:cNvSpPr txBox="1">
              <a:spLocks noChangeArrowheads="1"/>
            </p:cNvSpPr>
            <p:nvPr/>
          </p:nvSpPr>
          <p:spPr bwMode="auto">
            <a:xfrm>
              <a:off x="800" y="3307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1</a:t>
              </a:r>
            </a:p>
          </p:txBody>
        </p:sp>
        <p:sp>
          <p:nvSpPr>
            <p:cNvPr id="115728" name="Text Box 10"/>
            <p:cNvSpPr txBox="1">
              <a:spLocks noChangeArrowheads="1"/>
            </p:cNvSpPr>
            <p:nvPr/>
          </p:nvSpPr>
          <p:spPr bwMode="auto">
            <a:xfrm>
              <a:off x="800" y="3499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2</a:t>
              </a:r>
            </a:p>
          </p:txBody>
        </p:sp>
        <p:sp>
          <p:nvSpPr>
            <p:cNvPr id="115729" name="Text Box 11"/>
            <p:cNvSpPr txBox="1">
              <a:spLocks noChangeArrowheads="1"/>
            </p:cNvSpPr>
            <p:nvPr/>
          </p:nvSpPr>
          <p:spPr bwMode="auto">
            <a:xfrm>
              <a:off x="800" y="3699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3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953000" y="2017713"/>
            <a:ext cx="3357563" cy="4230687"/>
            <a:chOff x="3120" y="1271"/>
            <a:chExt cx="2115" cy="2665"/>
          </a:xfrm>
        </p:grpSpPr>
        <p:pic>
          <p:nvPicPr>
            <p:cNvPr id="11571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20" y="1271"/>
              <a:ext cx="2115" cy="2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5719" name="Text Box 12"/>
            <p:cNvSpPr txBox="1">
              <a:spLocks noChangeArrowheads="1"/>
            </p:cNvSpPr>
            <p:nvPr/>
          </p:nvSpPr>
          <p:spPr bwMode="auto">
            <a:xfrm>
              <a:off x="3304" y="2920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5720" name="Text Box 13"/>
            <p:cNvSpPr txBox="1">
              <a:spLocks noChangeArrowheads="1"/>
            </p:cNvSpPr>
            <p:nvPr/>
          </p:nvSpPr>
          <p:spPr bwMode="auto">
            <a:xfrm>
              <a:off x="3304" y="3147"/>
              <a:ext cx="1104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  <p:sp>
          <p:nvSpPr>
            <p:cNvPr id="115721" name="Text Box 14"/>
            <p:cNvSpPr txBox="1">
              <a:spLocks noChangeArrowheads="1"/>
            </p:cNvSpPr>
            <p:nvPr/>
          </p:nvSpPr>
          <p:spPr bwMode="auto">
            <a:xfrm>
              <a:off x="3304" y="3339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1</a:t>
              </a:r>
            </a:p>
          </p:txBody>
        </p:sp>
        <p:sp>
          <p:nvSpPr>
            <p:cNvPr id="115722" name="Text Box 15"/>
            <p:cNvSpPr txBox="1">
              <a:spLocks noChangeArrowheads="1"/>
            </p:cNvSpPr>
            <p:nvPr/>
          </p:nvSpPr>
          <p:spPr bwMode="auto">
            <a:xfrm>
              <a:off x="3304" y="3531"/>
              <a:ext cx="776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2</a:t>
              </a:r>
            </a:p>
          </p:txBody>
        </p:sp>
        <p:sp>
          <p:nvSpPr>
            <p:cNvPr id="115723" name="Text Box 16"/>
            <p:cNvSpPr txBox="1">
              <a:spLocks noChangeArrowheads="1"/>
            </p:cNvSpPr>
            <p:nvPr/>
          </p:nvSpPr>
          <p:spPr bwMode="auto">
            <a:xfrm>
              <a:off x="3304" y="3731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B27883D-675A-4546-8520-48BF1B45D1D2}" type="slidenum">
              <a:rPr lang="en-US" sz="1400">
                <a:solidFill>
                  <a:schemeClr val="folHlink"/>
                </a:solidFill>
              </a:rPr>
              <a:pPr algn="r"/>
              <a:t>106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6739" name="Rectangle 2"/>
          <p:cNvSpPr>
            <a:spLocks noChangeArrowheads="1"/>
          </p:cNvSpPr>
          <p:nvPr/>
        </p:nvSpPr>
        <p:spPr bwMode="auto">
          <a:xfrm>
            <a:off x="1371600" y="3810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CC labeling – 8 Connectivity</a:t>
            </a:r>
          </a:p>
        </p:txBody>
      </p:sp>
      <p:grpSp>
        <p:nvGrpSpPr>
          <p:cNvPr id="116740" name="Group 16"/>
          <p:cNvGrpSpPr>
            <a:grpSpLocks/>
          </p:cNvGrpSpPr>
          <p:nvPr/>
        </p:nvGrpSpPr>
        <p:grpSpPr bwMode="auto">
          <a:xfrm>
            <a:off x="1150938" y="2162175"/>
            <a:ext cx="3116262" cy="3963988"/>
            <a:chOff x="725" y="1362"/>
            <a:chExt cx="1963" cy="2497"/>
          </a:xfrm>
        </p:grpSpPr>
        <p:pic>
          <p:nvPicPr>
            <p:cNvPr id="11674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5" y="1362"/>
              <a:ext cx="1963" cy="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749" name="Text Box 6"/>
            <p:cNvSpPr txBox="1">
              <a:spLocks noChangeArrowheads="1"/>
            </p:cNvSpPr>
            <p:nvPr/>
          </p:nvSpPr>
          <p:spPr bwMode="auto">
            <a:xfrm>
              <a:off x="856" y="2877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6750" name="Text Box 7"/>
            <p:cNvSpPr txBox="1">
              <a:spLocks noChangeArrowheads="1"/>
            </p:cNvSpPr>
            <p:nvPr/>
          </p:nvSpPr>
          <p:spPr bwMode="auto">
            <a:xfrm>
              <a:off x="856" y="3277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1</a:t>
              </a:r>
            </a:p>
          </p:txBody>
        </p:sp>
        <p:sp>
          <p:nvSpPr>
            <p:cNvPr id="116751" name="Text Box 8"/>
            <p:cNvSpPr txBox="1">
              <a:spLocks noChangeArrowheads="1"/>
            </p:cNvSpPr>
            <p:nvPr/>
          </p:nvSpPr>
          <p:spPr bwMode="auto">
            <a:xfrm>
              <a:off x="864" y="3466"/>
              <a:ext cx="776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2</a:t>
              </a:r>
            </a:p>
          </p:txBody>
        </p:sp>
        <p:sp>
          <p:nvSpPr>
            <p:cNvPr id="116752" name="Text Box 9"/>
            <p:cNvSpPr txBox="1">
              <a:spLocks noChangeArrowheads="1"/>
            </p:cNvSpPr>
            <p:nvPr/>
          </p:nvSpPr>
          <p:spPr bwMode="auto">
            <a:xfrm>
              <a:off x="856" y="3658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3</a:t>
              </a:r>
            </a:p>
          </p:txBody>
        </p:sp>
        <p:sp>
          <p:nvSpPr>
            <p:cNvPr id="116753" name="Text Box 10"/>
            <p:cNvSpPr txBox="1">
              <a:spLocks noChangeArrowheads="1"/>
            </p:cNvSpPr>
            <p:nvPr/>
          </p:nvSpPr>
          <p:spPr bwMode="auto">
            <a:xfrm>
              <a:off x="864" y="3072"/>
              <a:ext cx="1016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029200" y="2133600"/>
            <a:ext cx="3094038" cy="3962400"/>
            <a:chOff x="3168" y="1344"/>
            <a:chExt cx="1949" cy="2496"/>
          </a:xfrm>
        </p:grpSpPr>
        <p:pic>
          <p:nvPicPr>
            <p:cNvPr id="116742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68" y="1344"/>
              <a:ext cx="1949" cy="2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743" name="Text Box 11"/>
            <p:cNvSpPr txBox="1">
              <a:spLocks noChangeArrowheads="1"/>
            </p:cNvSpPr>
            <p:nvPr/>
          </p:nvSpPr>
          <p:spPr bwMode="auto">
            <a:xfrm>
              <a:off x="3312" y="2848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6744" name="Text Box 12"/>
            <p:cNvSpPr txBox="1">
              <a:spLocks noChangeArrowheads="1"/>
            </p:cNvSpPr>
            <p:nvPr/>
          </p:nvSpPr>
          <p:spPr bwMode="auto">
            <a:xfrm>
              <a:off x="3312" y="3248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1</a:t>
              </a:r>
            </a:p>
          </p:txBody>
        </p:sp>
        <p:sp>
          <p:nvSpPr>
            <p:cNvPr id="116745" name="Text Box 13"/>
            <p:cNvSpPr txBox="1">
              <a:spLocks noChangeArrowheads="1"/>
            </p:cNvSpPr>
            <p:nvPr/>
          </p:nvSpPr>
          <p:spPr bwMode="auto">
            <a:xfrm>
              <a:off x="3320" y="3437"/>
              <a:ext cx="776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2</a:t>
              </a:r>
            </a:p>
          </p:txBody>
        </p:sp>
        <p:sp>
          <p:nvSpPr>
            <p:cNvPr id="116746" name="Text Box 14"/>
            <p:cNvSpPr txBox="1">
              <a:spLocks noChangeArrowheads="1"/>
            </p:cNvSpPr>
            <p:nvPr/>
          </p:nvSpPr>
          <p:spPr bwMode="auto">
            <a:xfrm>
              <a:off x="3312" y="3629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3</a:t>
              </a:r>
            </a:p>
          </p:txBody>
        </p:sp>
        <p:sp>
          <p:nvSpPr>
            <p:cNvPr id="116747" name="Text Box 15"/>
            <p:cNvSpPr txBox="1">
              <a:spLocks noChangeArrowheads="1"/>
            </p:cNvSpPr>
            <p:nvPr/>
          </p:nvSpPr>
          <p:spPr bwMode="auto">
            <a:xfrm>
              <a:off x="3320" y="3043"/>
              <a:ext cx="1016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BF91C29-2A65-4C14-A42D-A9BC23953D2A}" type="slidenum">
              <a:rPr lang="en-US" sz="1400">
                <a:solidFill>
                  <a:schemeClr val="folHlink"/>
                </a:solidFill>
              </a:rPr>
              <a:pPr algn="r"/>
              <a:t>107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7763" name="Rectangle 2"/>
          <p:cNvSpPr>
            <a:spLocks noChangeArrowheads="1"/>
          </p:cNvSpPr>
          <p:nvPr/>
        </p:nvSpPr>
        <p:spPr bwMode="auto">
          <a:xfrm>
            <a:off x="1371600" y="3810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CC labeling – 8 Connectivity</a:t>
            </a:r>
          </a:p>
        </p:txBody>
      </p:sp>
      <p:sp>
        <p:nvSpPr>
          <p:cNvPr id="117764" name="Rectangle 5"/>
          <p:cNvSpPr>
            <a:spLocks noChangeArrowheads="1"/>
          </p:cNvSpPr>
          <p:nvPr/>
        </p:nvSpPr>
        <p:spPr bwMode="auto">
          <a:xfrm>
            <a:off x="3886200" y="6000750"/>
            <a:ext cx="25146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765" name="Group 21"/>
          <p:cNvGrpSpPr>
            <a:grpSpLocks/>
          </p:cNvGrpSpPr>
          <p:nvPr/>
        </p:nvGrpSpPr>
        <p:grpSpPr bwMode="auto">
          <a:xfrm>
            <a:off x="1231900" y="2209800"/>
            <a:ext cx="2959100" cy="4114800"/>
            <a:chOff x="776" y="1392"/>
            <a:chExt cx="1864" cy="2592"/>
          </a:xfrm>
        </p:grpSpPr>
        <p:pic>
          <p:nvPicPr>
            <p:cNvPr id="117775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76" y="1392"/>
              <a:ext cx="1864" cy="2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7776" name="Rectangle 7"/>
            <p:cNvSpPr>
              <a:spLocks noChangeArrowheads="1"/>
            </p:cNvSpPr>
            <p:nvPr/>
          </p:nvSpPr>
          <p:spPr bwMode="auto">
            <a:xfrm>
              <a:off x="1488" y="3744"/>
              <a:ext cx="1152" cy="24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7" name="Text Box 9"/>
            <p:cNvSpPr txBox="1">
              <a:spLocks noChangeArrowheads="1"/>
            </p:cNvSpPr>
            <p:nvPr/>
          </p:nvSpPr>
          <p:spPr bwMode="auto">
            <a:xfrm>
              <a:off x="912" y="2805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7778" name="Text Box 10"/>
            <p:cNvSpPr txBox="1">
              <a:spLocks noChangeArrowheads="1"/>
            </p:cNvSpPr>
            <p:nvPr/>
          </p:nvSpPr>
          <p:spPr bwMode="auto">
            <a:xfrm>
              <a:off x="920" y="3189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1</a:t>
              </a:r>
            </a:p>
          </p:txBody>
        </p:sp>
        <p:sp>
          <p:nvSpPr>
            <p:cNvPr id="117779" name="Text Box 11"/>
            <p:cNvSpPr txBox="1">
              <a:spLocks noChangeArrowheads="1"/>
            </p:cNvSpPr>
            <p:nvPr/>
          </p:nvSpPr>
          <p:spPr bwMode="auto">
            <a:xfrm>
              <a:off x="920" y="3394"/>
              <a:ext cx="776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2</a:t>
              </a:r>
            </a:p>
          </p:txBody>
        </p:sp>
        <p:sp>
          <p:nvSpPr>
            <p:cNvPr id="117780" name="Text Box 12"/>
            <p:cNvSpPr txBox="1">
              <a:spLocks noChangeArrowheads="1"/>
            </p:cNvSpPr>
            <p:nvPr/>
          </p:nvSpPr>
          <p:spPr bwMode="auto">
            <a:xfrm>
              <a:off x="920" y="3560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3</a:t>
              </a:r>
            </a:p>
          </p:txBody>
        </p:sp>
        <p:sp>
          <p:nvSpPr>
            <p:cNvPr id="117781" name="Text Box 13"/>
            <p:cNvSpPr txBox="1">
              <a:spLocks noChangeArrowheads="1"/>
            </p:cNvSpPr>
            <p:nvPr/>
          </p:nvSpPr>
          <p:spPr bwMode="auto">
            <a:xfrm>
              <a:off x="920" y="3008"/>
              <a:ext cx="1016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  <p:sp>
          <p:nvSpPr>
            <p:cNvPr id="117782" name="Text Box 14"/>
            <p:cNvSpPr txBox="1">
              <a:spLocks noChangeArrowheads="1"/>
            </p:cNvSpPr>
            <p:nvPr/>
          </p:nvSpPr>
          <p:spPr bwMode="auto">
            <a:xfrm>
              <a:off x="920" y="3747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4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105400" y="2209800"/>
            <a:ext cx="3057525" cy="4152900"/>
            <a:chOff x="3216" y="1392"/>
            <a:chExt cx="1926" cy="2616"/>
          </a:xfrm>
        </p:grpSpPr>
        <p:pic>
          <p:nvPicPr>
            <p:cNvPr id="117767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16" y="1392"/>
              <a:ext cx="1879" cy="2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7768" name="Rectangle 8"/>
            <p:cNvSpPr>
              <a:spLocks noChangeArrowheads="1"/>
            </p:cNvSpPr>
            <p:nvPr/>
          </p:nvSpPr>
          <p:spPr bwMode="auto">
            <a:xfrm>
              <a:off x="3990" y="3768"/>
              <a:ext cx="1152" cy="24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69" name="Text Box 15"/>
            <p:cNvSpPr txBox="1">
              <a:spLocks noChangeArrowheads="1"/>
            </p:cNvSpPr>
            <p:nvPr/>
          </p:nvSpPr>
          <p:spPr bwMode="auto">
            <a:xfrm>
              <a:off x="3360" y="2824"/>
              <a:ext cx="803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Background pixel</a:t>
              </a:r>
            </a:p>
          </p:txBody>
        </p:sp>
        <p:sp>
          <p:nvSpPr>
            <p:cNvPr id="117770" name="Text Box 16"/>
            <p:cNvSpPr txBox="1">
              <a:spLocks noChangeArrowheads="1"/>
            </p:cNvSpPr>
            <p:nvPr/>
          </p:nvSpPr>
          <p:spPr bwMode="auto">
            <a:xfrm>
              <a:off x="3368" y="3208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1</a:t>
              </a:r>
            </a:p>
          </p:txBody>
        </p:sp>
        <p:sp>
          <p:nvSpPr>
            <p:cNvPr id="117771" name="Text Box 17"/>
            <p:cNvSpPr txBox="1">
              <a:spLocks noChangeArrowheads="1"/>
            </p:cNvSpPr>
            <p:nvPr/>
          </p:nvSpPr>
          <p:spPr bwMode="auto">
            <a:xfrm>
              <a:off x="3368" y="3389"/>
              <a:ext cx="776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2</a:t>
              </a:r>
            </a:p>
          </p:txBody>
        </p:sp>
        <p:sp>
          <p:nvSpPr>
            <p:cNvPr id="117772" name="Text Box 18"/>
            <p:cNvSpPr txBox="1">
              <a:spLocks noChangeArrowheads="1"/>
            </p:cNvSpPr>
            <p:nvPr/>
          </p:nvSpPr>
          <p:spPr bwMode="auto">
            <a:xfrm>
              <a:off x="3368" y="3579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3</a:t>
              </a:r>
            </a:p>
          </p:txBody>
        </p:sp>
        <p:sp>
          <p:nvSpPr>
            <p:cNvPr id="117773" name="Text Box 19"/>
            <p:cNvSpPr txBox="1">
              <a:spLocks noChangeArrowheads="1"/>
            </p:cNvSpPr>
            <p:nvPr/>
          </p:nvSpPr>
          <p:spPr bwMode="auto">
            <a:xfrm>
              <a:off x="3368" y="3027"/>
              <a:ext cx="1016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Unlabeled pixel</a:t>
              </a:r>
            </a:p>
          </p:txBody>
        </p:sp>
        <p:sp>
          <p:nvSpPr>
            <p:cNvPr id="117774" name="Text Box 20"/>
            <p:cNvSpPr txBox="1">
              <a:spLocks noChangeArrowheads="1"/>
            </p:cNvSpPr>
            <p:nvPr/>
          </p:nvSpPr>
          <p:spPr bwMode="auto">
            <a:xfrm>
              <a:off x="3368" y="3766"/>
              <a:ext cx="63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Label 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FC2059D-DD8E-4FAA-98E4-218856735737}" type="slidenum">
              <a:rPr lang="en-US" sz="1400">
                <a:solidFill>
                  <a:schemeClr val="folHlink"/>
                </a:solidFill>
              </a:rPr>
              <a:pPr algn="r"/>
              <a:t>108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Distance Metrics</a:t>
            </a:r>
          </a:p>
        </p:txBody>
      </p:sp>
      <p:sp>
        <p:nvSpPr>
          <p:cNvPr id="586756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Let pixels </a:t>
            </a:r>
            <a:r>
              <a:rPr lang="en-US" sz="3200" i="1">
                <a:solidFill>
                  <a:schemeClr val="folHlink"/>
                </a:solidFill>
              </a:rPr>
              <a:t>p</a:t>
            </a:r>
            <a:r>
              <a:rPr lang="en-US" sz="3200"/>
              <a:t>, </a:t>
            </a:r>
            <a:r>
              <a:rPr lang="en-US" sz="3200" i="1">
                <a:solidFill>
                  <a:schemeClr val="folHlink"/>
                </a:solidFill>
              </a:rPr>
              <a:t>q</a:t>
            </a:r>
            <a:r>
              <a:rPr lang="en-US" sz="3200"/>
              <a:t> and </a:t>
            </a:r>
            <a:r>
              <a:rPr lang="en-US" sz="3200" i="1">
                <a:solidFill>
                  <a:schemeClr val="folHlink"/>
                </a:solidFill>
              </a:rPr>
              <a:t>z</a:t>
            </a:r>
            <a:r>
              <a:rPr lang="en-US" sz="3200"/>
              <a:t> have coordinates </a:t>
            </a:r>
            <a:r>
              <a:rPr lang="en-US" sz="3200" i="1">
                <a:solidFill>
                  <a:schemeClr val="folHlink"/>
                </a:solidFill>
              </a:rPr>
              <a:t>(x,y), (s,t)</a:t>
            </a:r>
            <a:r>
              <a:rPr lang="en-US" sz="3200"/>
              <a:t> and </a:t>
            </a:r>
            <a:r>
              <a:rPr lang="en-US" sz="3200" i="1">
                <a:solidFill>
                  <a:schemeClr val="folHlink"/>
                </a:solidFill>
              </a:rPr>
              <a:t>(u,v)</a:t>
            </a:r>
            <a:r>
              <a:rPr lang="en-US" sz="3200"/>
              <a:t> respectively.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D is a distance function or metric if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i="1">
                <a:solidFill>
                  <a:schemeClr val="folHlink"/>
                </a:solidFill>
              </a:rPr>
              <a:t>D(p,q) ≥ 0 and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i="1">
                <a:solidFill>
                  <a:schemeClr val="folHlink"/>
                </a:solidFill>
              </a:rPr>
              <a:t>D(p,q) = 0 iff p = q and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i="1">
                <a:solidFill>
                  <a:schemeClr val="folHlink"/>
                </a:solidFill>
              </a:rPr>
              <a:t>D(p,q) = D(q,p) and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i="1">
                <a:solidFill>
                  <a:schemeClr val="folHlink"/>
                </a:solidFill>
              </a:rPr>
              <a:t>D(p,z) ≤ D(p,q) + D(q,z)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 i="1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6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86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867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6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4ED4B85-473E-44C5-AC0D-50FA16DA22FD}" type="slidenum">
              <a:rPr lang="en-US" sz="1400">
                <a:solidFill>
                  <a:schemeClr val="folHlink"/>
                </a:solidFill>
              </a:rPr>
              <a:pPr algn="r"/>
              <a:t>109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City block distance (D</a:t>
            </a:r>
            <a:r>
              <a:rPr lang="en-US" sz="4000" baseline="-25000" smtClean="0"/>
              <a:t>4</a:t>
            </a:r>
            <a:r>
              <a:rPr lang="en-US" sz="4000" smtClean="0"/>
              <a:t> distance)</a:t>
            </a:r>
            <a:endParaRPr lang="en-US" altLang="zh-CN" sz="4000" smtClean="0">
              <a:ea typeface="宋体" pitchFamily="2" charset="-122"/>
            </a:endParaRP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/>
        </p:nvGraphicFramePr>
        <p:xfrm>
          <a:off x="1905000" y="2030413"/>
          <a:ext cx="510540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4" imgW="1498320" imgH="253800" progId="">
                  <p:embed/>
                </p:oleObj>
              </mc:Choice>
              <mc:Fallback>
                <p:oleObj name="Equation" r:id="rId4" imgW="1498320" imgH="2538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030413"/>
                        <a:ext cx="5105400" cy="8651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10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3124200"/>
            <a:ext cx="3200400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1095" name="Rectangle 7"/>
          <p:cNvSpPr>
            <a:spLocks noChangeArrowheads="1"/>
          </p:cNvSpPr>
          <p:nvPr/>
        </p:nvSpPr>
        <p:spPr bwMode="auto">
          <a:xfrm>
            <a:off x="4114800" y="36576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/>
              <a:t>Diamond with center at </a:t>
            </a:r>
            <a:r>
              <a:rPr lang="en-US" sz="2600" i="1">
                <a:solidFill>
                  <a:schemeClr val="folHlink"/>
                </a:solidFill>
              </a:rPr>
              <a:t>(x,y)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/>
              <a:t>D</a:t>
            </a:r>
            <a:r>
              <a:rPr lang="en-US" sz="2600" baseline="-25000"/>
              <a:t>4</a:t>
            </a:r>
            <a:r>
              <a:rPr lang="en-US" sz="2600"/>
              <a:t> = 1 are the 4 neighbors of pixel </a:t>
            </a:r>
            <a:r>
              <a:rPr lang="en-US" sz="2600" i="1">
                <a:solidFill>
                  <a:schemeClr val="folHlink"/>
                </a:solidFill>
              </a:rPr>
              <a:t>p(x,y)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5915349-4AD7-4194-830F-53BFF54C7A18}" type="slidenum">
              <a:rPr lang="en-US" sz="1400">
                <a:solidFill>
                  <a:schemeClr val="folHlink"/>
                </a:solidFill>
              </a:rPr>
              <a:pPr algn="r"/>
              <a:t>11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Formation</a:t>
            </a:r>
          </a:p>
        </p:txBody>
      </p:sp>
      <p:pic>
        <p:nvPicPr>
          <p:cNvPr id="28676" name="Picture 4" descr="Image Formation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9700" y="1727200"/>
            <a:ext cx="6151563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D3D2CC1-A7EC-442B-88B5-4CDFD09BAC8C}" type="slidenum">
              <a:rPr lang="en-US" sz="1400">
                <a:solidFill>
                  <a:schemeClr val="folHlink"/>
                </a:solidFill>
              </a:rPr>
              <a:pPr algn="r"/>
              <a:t>110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Chessboard distance (D</a:t>
            </a:r>
            <a:r>
              <a:rPr lang="en-US" sz="4000" baseline="-25000" smtClean="0"/>
              <a:t>8</a:t>
            </a:r>
            <a:r>
              <a:rPr lang="en-US" sz="4000" smtClean="0"/>
              <a:t> distance)</a:t>
            </a:r>
            <a:endParaRPr lang="en-US" altLang="zh-CN" sz="4000" smtClean="0">
              <a:ea typeface="宋体" pitchFamily="2" charset="-122"/>
            </a:endParaRPr>
          </a:p>
        </p:txBody>
      </p:sp>
      <p:graphicFrame>
        <p:nvGraphicFramePr>
          <p:cNvPr id="12290" name="Object 7"/>
          <p:cNvGraphicFramePr>
            <a:graphicFrameLocks noChangeAspect="1"/>
          </p:cNvGraphicFramePr>
          <p:nvPr/>
        </p:nvGraphicFramePr>
        <p:xfrm>
          <a:off x="1600200" y="2057400"/>
          <a:ext cx="609600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4" imgW="1790640" imgH="253800" progId="">
                  <p:embed/>
                </p:oleObj>
              </mc:Choice>
              <mc:Fallback>
                <p:oleObj name="Equation" r:id="rId4" imgW="1790640" imgH="2538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57400"/>
                        <a:ext cx="6096000" cy="8651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000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3200400"/>
            <a:ext cx="2590800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0009" name="Rectangle 9"/>
          <p:cNvSpPr>
            <a:spLocks noChangeArrowheads="1"/>
          </p:cNvSpPr>
          <p:nvPr/>
        </p:nvSpPr>
        <p:spPr bwMode="auto">
          <a:xfrm>
            <a:off x="4191000" y="3886200"/>
            <a:ext cx="4572000" cy="140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/>
              <a:t>Square centered at </a:t>
            </a:r>
            <a:r>
              <a:rPr lang="en-US" sz="2600" i="1">
                <a:solidFill>
                  <a:schemeClr val="folHlink"/>
                </a:solidFill>
              </a:rPr>
              <a:t>p(x,y)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600"/>
              <a:t>D</a:t>
            </a:r>
            <a:r>
              <a:rPr lang="en-US" sz="2600" baseline="-25000"/>
              <a:t>8</a:t>
            </a:r>
            <a:r>
              <a:rPr lang="en-US" sz="2600"/>
              <a:t> = 1 are the 8 neighbors of pixel </a:t>
            </a:r>
            <a:r>
              <a:rPr lang="en-US" sz="2600" i="1">
                <a:solidFill>
                  <a:schemeClr val="folHlink"/>
                </a:solidFill>
              </a:rPr>
              <a:t>p(x,y)</a:t>
            </a:r>
          </a:p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4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6E32810-5B62-47BF-8F08-7D75923D40E9}" type="slidenum">
              <a:rPr lang="en-US" sz="1400">
                <a:solidFill>
                  <a:schemeClr val="folHlink"/>
                </a:solidFill>
              </a:rPr>
              <a:pPr algn="r"/>
              <a:t>111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Euclidean Distance</a:t>
            </a:r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2057400" y="2057400"/>
          <a:ext cx="52578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4" imgW="1841400" imgH="279360" progId="">
                  <p:embed/>
                </p:oleObj>
              </mc:Choice>
              <mc:Fallback>
                <p:oleObj name="Equation" r:id="rId4" imgW="1841400" imgH="2793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057400"/>
                        <a:ext cx="5257800" cy="7985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914400" y="16002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3200"/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3200"/>
              <a:t>A circle with radius </a:t>
            </a:r>
            <a:r>
              <a:rPr lang="en-US" sz="3200" i="1">
                <a:solidFill>
                  <a:schemeClr val="folHlink"/>
                </a:solidFill>
              </a:rPr>
              <a:t>r</a:t>
            </a:r>
            <a:r>
              <a:rPr lang="en-US" sz="3200"/>
              <a:t> centered at </a:t>
            </a:r>
            <a:r>
              <a:rPr lang="en-US" sz="3200" i="1">
                <a:solidFill>
                  <a:schemeClr val="folHlink"/>
                </a:solidFill>
              </a:rPr>
              <a:t>(x,y)</a:t>
            </a:r>
          </a:p>
        </p:txBody>
      </p:sp>
      <p:sp>
        <p:nvSpPr>
          <p:cNvPr id="13318" name="Line 7"/>
          <p:cNvSpPr>
            <a:spLocks noChangeShapeType="1"/>
          </p:cNvSpPr>
          <p:nvPr/>
        </p:nvSpPr>
        <p:spPr bwMode="auto">
          <a:xfrm>
            <a:off x="2514600" y="49530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Line 8"/>
          <p:cNvSpPr>
            <a:spLocks noChangeShapeType="1"/>
          </p:cNvSpPr>
          <p:nvPr/>
        </p:nvSpPr>
        <p:spPr bwMode="auto">
          <a:xfrm flipV="1">
            <a:off x="5257800" y="33528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Line 9"/>
          <p:cNvSpPr>
            <a:spLocks noChangeShapeType="1"/>
          </p:cNvSpPr>
          <p:nvPr/>
        </p:nvSpPr>
        <p:spPr bwMode="auto">
          <a:xfrm flipV="1">
            <a:off x="2514600" y="3352800"/>
            <a:ext cx="274320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1" name="Text Box 10"/>
          <p:cNvSpPr txBox="1">
            <a:spLocks noChangeArrowheads="1"/>
          </p:cNvSpPr>
          <p:nvPr/>
        </p:nvSpPr>
        <p:spPr bwMode="auto">
          <a:xfrm>
            <a:off x="1981200" y="489108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Arial" charset="0"/>
                <a:cs typeface="Arial" charset="0"/>
              </a:rPr>
              <a:t>p(x,y)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5257800" y="3048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Arial" charset="0"/>
                <a:cs typeface="Arial" charset="0"/>
              </a:rPr>
              <a:t>q(s,t)</a:t>
            </a:r>
          </a:p>
        </p:txBody>
      </p:sp>
      <p:sp>
        <p:nvSpPr>
          <p:cNvPr id="13323" name="Text Box 12"/>
          <p:cNvSpPr txBox="1">
            <a:spLocks noChangeArrowheads="1"/>
          </p:cNvSpPr>
          <p:nvPr/>
        </p:nvSpPr>
        <p:spPr bwMode="auto">
          <a:xfrm>
            <a:off x="3352800" y="3733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Arial" charset="0"/>
                <a:cs typeface="Arial" charset="0"/>
              </a:rPr>
              <a:t>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72A62F-DF02-4F89-9CEC-6B154B9AC1AC}" type="slidenum">
              <a:rPr lang="en-US" sz="1400">
                <a:solidFill>
                  <a:schemeClr val="folHlink"/>
                </a:solidFill>
              </a:rPr>
              <a:pPr algn="r"/>
              <a:t>112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43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Arithmetic Operations</a:t>
            </a:r>
          </a:p>
        </p:txBody>
      </p:sp>
      <p:sp>
        <p:nvSpPr>
          <p:cNvPr id="14344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Carried out between corresponding pixel pairs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2819400" y="2667000"/>
          <a:ext cx="37338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4" imgW="1587240" imgH="203040" progId="">
                  <p:embed/>
                </p:oleObj>
              </mc:Choice>
              <mc:Fallback>
                <p:oleObj name="Equation" r:id="rId4" imgW="1587240" imgH="2030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667000"/>
                        <a:ext cx="373380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6"/>
          <p:cNvGraphicFramePr>
            <a:graphicFrameLocks noChangeAspect="1"/>
          </p:cNvGraphicFramePr>
          <p:nvPr/>
        </p:nvGraphicFramePr>
        <p:xfrm>
          <a:off x="2789238" y="3255963"/>
          <a:ext cx="37941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6" imgW="1612800" imgH="203040" progId="">
                  <p:embed/>
                </p:oleObj>
              </mc:Choice>
              <mc:Fallback>
                <p:oleObj name="Equation" r:id="rId6" imgW="1612800" imgH="2030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238" y="3255963"/>
                        <a:ext cx="3794125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7"/>
          <p:cNvGraphicFramePr>
            <a:graphicFrameLocks noChangeAspect="1"/>
          </p:cNvGraphicFramePr>
          <p:nvPr/>
        </p:nvGraphicFramePr>
        <p:xfrm>
          <a:off x="2819400" y="3810000"/>
          <a:ext cx="379412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Equation" r:id="rId8" imgW="1612800" imgH="203040" progId="">
                  <p:embed/>
                </p:oleObj>
              </mc:Choice>
              <mc:Fallback>
                <p:oleObj name="Equation" r:id="rId8" imgW="1612800" imgH="20304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10000"/>
                        <a:ext cx="3794125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8"/>
          <p:cNvGraphicFramePr>
            <a:graphicFrameLocks noChangeAspect="1"/>
          </p:cNvGraphicFramePr>
          <p:nvPr/>
        </p:nvGraphicFramePr>
        <p:xfrm>
          <a:off x="2819400" y="4419600"/>
          <a:ext cx="379412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Equation" r:id="rId10" imgW="1612800" imgH="203040" progId="">
                  <p:embed/>
                </p:oleObj>
              </mc:Choice>
              <mc:Fallback>
                <p:oleObj name="Equation" r:id="rId10" imgW="1612800" imgH="20304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419600"/>
                        <a:ext cx="3794125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E62FD4-1ED9-46F9-874D-7228E72FE48F}" type="slidenum">
              <a:rPr lang="en-US" sz="1400">
                <a:solidFill>
                  <a:schemeClr val="folHlink"/>
                </a:solidFill>
              </a:rPr>
              <a:pPr algn="r"/>
              <a:t>113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198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Arithmetic Operations</a:t>
            </a:r>
          </a:p>
        </p:txBody>
      </p:sp>
      <p:sp>
        <p:nvSpPr>
          <p:cNvPr id="119812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Conversion to range 0 – 255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Difference of two 8-bit images: </a:t>
            </a:r>
            <a:r>
              <a:rPr lang="en-US" sz="3200">
                <a:solidFill>
                  <a:schemeClr val="folHlink"/>
                </a:solidFill>
              </a:rPr>
              <a:t>-255 to 255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Sum of two 8-bit images: </a:t>
            </a:r>
            <a:r>
              <a:rPr lang="en-US" sz="3200">
                <a:solidFill>
                  <a:schemeClr val="folHlink"/>
                </a:solidFill>
              </a:rPr>
              <a:t>0 to 510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Solution?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  <p:sp>
        <p:nvSpPr>
          <p:cNvPr id="119813" name="Text Box 9"/>
          <p:cNvSpPr txBox="1">
            <a:spLocks noChangeArrowheads="1"/>
          </p:cNvSpPr>
          <p:nvPr/>
        </p:nvSpPr>
        <p:spPr bwMode="auto">
          <a:xfrm>
            <a:off x="2984500" y="4495800"/>
            <a:ext cx="3263900" cy="5191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Set all values &lt; 0 to 0</a:t>
            </a:r>
          </a:p>
        </p:txBody>
      </p:sp>
      <p:sp>
        <p:nvSpPr>
          <p:cNvPr id="119814" name="Text Box 10"/>
          <p:cNvSpPr txBox="1">
            <a:spLocks noChangeArrowheads="1"/>
          </p:cNvSpPr>
          <p:nvPr/>
        </p:nvSpPr>
        <p:spPr bwMode="auto">
          <a:xfrm>
            <a:off x="2667000" y="5181600"/>
            <a:ext cx="3975100" cy="5191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Set all values &gt; 255 to 255</a:t>
            </a:r>
          </a:p>
        </p:txBody>
      </p:sp>
      <p:sp>
        <p:nvSpPr>
          <p:cNvPr id="119815" name="Text Box 11"/>
          <p:cNvSpPr txBox="1">
            <a:spLocks noChangeArrowheads="1"/>
          </p:cNvSpPr>
          <p:nvPr/>
        </p:nvSpPr>
        <p:spPr bwMode="auto">
          <a:xfrm>
            <a:off x="1397000" y="5805488"/>
            <a:ext cx="6832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Full range of arithmetic operation not captured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13A94FC-6047-4BE9-AEAA-C8D3B4DEADDD}" type="slidenum">
              <a:rPr lang="en-US" sz="1400">
                <a:solidFill>
                  <a:schemeClr val="folHlink"/>
                </a:solidFill>
              </a:rPr>
              <a:pPr algn="r"/>
              <a:t>114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Arithmetic Operations</a:t>
            </a:r>
          </a:p>
        </p:txBody>
      </p:sp>
      <p:sp>
        <p:nvSpPr>
          <p:cNvPr id="15366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First perform the operation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 sz="3200"/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Then perform</a:t>
            </a:r>
          </a:p>
        </p:txBody>
      </p:sp>
      <p:graphicFrame>
        <p:nvGraphicFramePr>
          <p:cNvPr id="15362" name="Object 8"/>
          <p:cNvGraphicFramePr>
            <a:graphicFrameLocks noChangeAspect="1"/>
          </p:cNvGraphicFramePr>
          <p:nvPr/>
        </p:nvGraphicFramePr>
        <p:xfrm>
          <a:off x="3352800" y="2941638"/>
          <a:ext cx="247967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4" imgW="1054080" imgH="228600" progId="">
                  <p:embed/>
                </p:oleObj>
              </mc:Choice>
              <mc:Fallback>
                <p:oleObj name="Equation" r:id="rId4" imgW="1054080" imgH="2286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941638"/>
                        <a:ext cx="2479675" cy="53816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AutoShape 10"/>
          <p:cNvSpPr>
            <a:spLocks noChangeArrowheads="1"/>
          </p:cNvSpPr>
          <p:nvPr/>
        </p:nvSpPr>
        <p:spPr bwMode="auto">
          <a:xfrm>
            <a:off x="5926138" y="2286000"/>
            <a:ext cx="2362200" cy="762000"/>
          </a:xfrm>
          <a:prstGeom prst="wedgeRoundRectCallout">
            <a:avLst>
              <a:gd name="adj1" fmla="val -57727"/>
              <a:gd name="adj2" fmla="val 777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/>
              <a:t>Creates an image whose minimum value is 0</a:t>
            </a:r>
          </a:p>
        </p:txBody>
      </p:sp>
      <p:graphicFrame>
        <p:nvGraphicFramePr>
          <p:cNvPr id="15363" name="Object 11"/>
          <p:cNvGraphicFramePr>
            <a:graphicFrameLocks noChangeAspect="1"/>
          </p:cNvGraphicFramePr>
          <p:nvPr/>
        </p:nvGraphicFramePr>
        <p:xfrm>
          <a:off x="3024188" y="4618038"/>
          <a:ext cx="31369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6" imgW="1333440" imgH="253800" progId="">
                  <p:embed/>
                </p:oleObj>
              </mc:Choice>
              <mc:Fallback>
                <p:oleObj name="Equation" r:id="rId6" imgW="1333440" imgH="2538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4618038"/>
                        <a:ext cx="3136900" cy="5984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AutoShape 12"/>
          <p:cNvSpPr>
            <a:spLocks noChangeArrowheads="1"/>
          </p:cNvSpPr>
          <p:nvPr/>
        </p:nvSpPr>
        <p:spPr bwMode="auto">
          <a:xfrm>
            <a:off x="6400800" y="3657600"/>
            <a:ext cx="2362200" cy="914400"/>
          </a:xfrm>
          <a:prstGeom prst="wedgeRoundRectCallout">
            <a:avLst>
              <a:gd name="adj1" fmla="val -57727"/>
              <a:gd name="adj2" fmla="val 7309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/>
              <a:t>Creates a scaled image </a:t>
            </a:r>
            <a:r>
              <a:rPr lang="en-US" sz="1600" i="1"/>
              <a:t>f</a:t>
            </a:r>
            <a:r>
              <a:rPr lang="en-US" sz="1600" i="1" baseline="-25000"/>
              <a:t>s</a:t>
            </a:r>
            <a:r>
              <a:rPr lang="en-US" sz="1600"/>
              <a:t> with values in the range [0 K]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42E7359-8284-4A96-8542-26EFA274AD71}" type="slidenum">
              <a:rPr lang="en-US" sz="1400">
                <a:solidFill>
                  <a:schemeClr val="folHlink"/>
                </a:solidFill>
              </a:rPr>
              <a:pPr algn="r"/>
              <a:t>115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Logical Operations (Binary Images)</a:t>
            </a:r>
          </a:p>
        </p:txBody>
      </p:sp>
      <p:pic>
        <p:nvPicPr>
          <p:cNvPr id="12083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1425" y="1752600"/>
            <a:ext cx="3711575" cy="4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7" name="Picture 6" descr="Image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2209800"/>
            <a:ext cx="37782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Assignment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2214563"/>
            <a:ext cx="4752975" cy="3119437"/>
          </a:xfrm>
        </p:spPr>
        <p:txBody>
          <a:bodyPr/>
          <a:lstStyle/>
          <a:p>
            <a:r>
              <a:rPr lang="en-US" smtClean="0"/>
              <a:t>2.6.1 Array versus Matrix Operations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r>
              <a:rPr lang="en-US" smtClean="0"/>
              <a:t>2.6.2 Linear versus Non-Linear Operations</a:t>
            </a:r>
          </a:p>
        </p:txBody>
      </p:sp>
      <p:pic>
        <p:nvPicPr>
          <p:cNvPr id="121860" name="Picture 4" descr="read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438400"/>
            <a:ext cx="2398713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Readings from Book (3</a:t>
            </a:r>
            <a:r>
              <a:rPr lang="en-US" baseline="30000" smtClean="0"/>
              <a:t>rd</a:t>
            </a:r>
            <a:r>
              <a:rPr lang="en-US" smtClean="0"/>
              <a:t> Edn.) 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2214563"/>
            <a:ext cx="4752975" cy="3119437"/>
          </a:xfrm>
        </p:spPr>
        <p:txBody>
          <a:bodyPr/>
          <a:lstStyle/>
          <a:p>
            <a:r>
              <a:rPr lang="en-US" smtClean="0"/>
              <a:t>2.4 Image Sampling &amp; Quantization*</a:t>
            </a:r>
          </a:p>
          <a:p>
            <a:endParaRPr lang="en-US" smtClean="0"/>
          </a:p>
          <a:p>
            <a:r>
              <a:rPr lang="en-US" smtClean="0"/>
              <a:t>2.5 Basic Relationships between Pixels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122884" name="Text Box 5"/>
          <p:cNvSpPr txBox="1">
            <a:spLocks noChangeArrowheads="1"/>
          </p:cNvSpPr>
          <p:nvPr/>
        </p:nvSpPr>
        <p:spPr bwMode="auto">
          <a:xfrm>
            <a:off x="746125" y="5954713"/>
            <a:ext cx="4860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*Discussion related to figures 2.22 and 2.23 has not been covered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BA1A8EA-CABF-4EC2-9F3B-798CD1773521}" type="slidenum">
              <a:rPr lang="en-US" sz="1400">
                <a:solidFill>
                  <a:schemeClr val="folHlink"/>
                </a:solidFill>
              </a:rPr>
              <a:pPr algn="r"/>
              <a:t>118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Acknowledgements</a:t>
            </a:r>
          </a:p>
        </p:txBody>
      </p:sp>
      <p:sp>
        <p:nvSpPr>
          <p:cNvPr id="123908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1600"/>
              <a:t>Digital Image Processing”, Rafael C. Gonzalez &amp; Richard E. Woods, Addison-Wesley, 2002</a:t>
            </a:r>
            <a:r>
              <a:rPr lang="en-US" sz="1600"/>
              <a:t>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1600"/>
              <a:t>Peters, Richard Alan, II, Lectures on Image Processing, Vanderbilt University, Nashville, TN, April 2008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sz="1600">
                <a:ea typeface="宋体" pitchFamily="2" charset="-122"/>
              </a:rPr>
              <a:t>Brian Mac Namee, Digitial Image Processing, School of Computing, Dublin Institute of Technology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altLang="zh-CN" sz="1600">
                <a:ea typeface="宋体" pitchFamily="2" charset="-122"/>
              </a:rPr>
              <a:t>Computer Vision for Computer Graphics, Mark Borg</a:t>
            </a:r>
          </a:p>
        </p:txBody>
      </p:sp>
      <p:sp>
        <p:nvSpPr>
          <p:cNvPr id="123909" name="Rectangle 8"/>
          <p:cNvSpPr>
            <a:spLocks noChangeArrowheads="1"/>
          </p:cNvSpPr>
          <p:nvPr/>
        </p:nvSpPr>
        <p:spPr bwMode="auto">
          <a:xfrm rot="-5400000">
            <a:off x="-1981200" y="4267200"/>
            <a:ext cx="426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>
                <a:solidFill>
                  <a:srgbClr val="000000"/>
                </a:solidFill>
              </a:rPr>
              <a:t>Material in these slides has been taken from the following resources</a:t>
            </a:r>
            <a:endParaRPr 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412031-979F-45C6-AA65-B3A18D748181}" type="slidenum">
              <a:rPr lang="en-US" sz="1400">
                <a:solidFill>
                  <a:schemeClr val="folHlink"/>
                </a:solidFill>
              </a:rPr>
              <a:pPr algn="r"/>
              <a:t>12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Sampling and Quantization</a:t>
            </a:r>
          </a:p>
        </p:txBody>
      </p:sp>
      <p:pic>
        <p:nvPicPr>
          <p:cNvPr id="431108" name="Picture 4" descr="Sampling Quantization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1109" name="Picture 5" descr="Sampling Quantization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1110" name="Picture 6" descr="Sampling Quantization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1111" name="Picture 7" descr="Sampling Quantization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1112" name="Picture 8" descr="Sampling Quantization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1113" name="Text Box 9"/>
          <p:cNvSpPr txBox="1">
            <a:spLocks noChangeArrowheads="1"/>
          </p:cNvSpPr>
          <p:nvPr/>
        </p:nvSpPr>
        <p:spPr bwMode="auto">
          <a:xfrm>
            <a:off x="1143000" y="2117725"/>
            <a:ext cx="1201738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365" tIns="45683" rIns="91365" bIns="45683"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tx2"/>
                </a:solidFill>
                <a:latin typeface="Arial" charset="0"/>
              </a:rPr>
              <a:t>pixel grid</a:t>
            </a:r>
          </a:p>
        </p:txBody>
      </p:sp>
      <p:sp>
        <p:nvSpPr>
          <p:cNvPr id="431114" name="Rectangle 10"/>
          <p:cNvSpPr>
            <a:spLocks noChangeArrowheads="1"/>
          </p:cNvSpPr>
          <p:nvPr/>
        </p:nvSpPr>
        <p:spPr bwMode="auto">
          <a:xfrm>
            <a:off x="914400" y="2057400"/>
            <a:ext cx="16002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31115" name="Picture 11" descr="Sampling Quantization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7538" y="2533650"/>
            <a:ext cx="7907337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1116" name="Text Box 12"/>
          <p:cNvSpPr txBox="1">
            <a:spLocks noChangeArrowheads="1"/>
          </p:cNvSpPr>
          <p:nvPr/>
        </p:nvSpPr>
        <p:spPr bwMode="auto">
          <a:xfrm>
            <a:off x="3046413" y="4860925"/>
            <a:ext cx="1144587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365" tIns="45683" rIns="91365" bIns="45683"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tx2"/>
                </a:solidFill>
                <a:latin typeface="Arial" charset="0"/>
              </a:rPr>
              <a:t>sampled</a:t>
            </a:r>
          </a:p>
        </p:txBody>
      </p:sp>
      <p:sp>
        <p:nvSpPr>
          <p:cNvPr id="431117" name="Text Box 13"/>
          <p:cNvSpPr txBox="1">
            <a:spLocks noChangeArrowheads="1"/>
          </p:cNvSpPr>
          <p:nvPr/>
        </p:nvSpPr>
        <p:spPr bwMode="auto">
          <a:xfrm>
            <a:off x="1068388" y="4860925"/>
            <a:ext cx="1370012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365" tIns="45683" rIns="91365" bIns="45683"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tx2"/>
                </a:solidFill>
                <a:latin typeface="Arial" charset="0"/>
              </a:rPr>
              <a:t>real image</a:t>
            </a:r>
          </a:p>
        </p:txBody>
      </p:sp>
      <p:sp>
        <p:nvSpPr>
          <p:cNvPr id="431118" name="Text Box 14"/>
          <p:cNvSpPr txBox="1">
            <a:spLocks noChangeArrowheads="1"/>
          </p:cNvSpPr>
          <p:nvPr/>
        </p:nvSpPr>
        <p:spPr bwMode="auto">
          <a:xfrm>
            <a:off x="4886325" y="4860925"/>
            <a:ext cx="12858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365" tIns="45683" rIns="91365" bIns="45683"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tx2"/>
                </a:solidFill>
                <a:latin typeface="Arial" charset="0"/>
              </a:rPr>
              <a:t>quantized</a:t>
            </a:r>
          </a:p>
        </p:txBody>
      </p:sp>
      <p:sp>
        <p:nvSpPr>
          <p:cNvPr id="431119" name="Text Box 15"/>
          <p:cNvSpPr txBox="1">
            <a:spLocks noChangeArrowheads="1"/>
          </p:cNvSpPr>
          <p:nvPr/>
        </p:nvSpPr>
        <p:spPr bwMode="auto">
          <a:xfrm>
            <a:off x="6477000" y="4860925"/>
            <a:ext cx="176847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365" tIns="45683" rIns="91365" bIns="45683" anchor="ctr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tx2"/>
                </a:solidFill>
                <a:latin typeface="Arial" charset="0"/>
              </a:rPr>
              <a:t>sampled &amp; quantized</a:t>
            </a:r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1219200" y="1981200"/>
            <a:ext cx="6705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3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3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1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3" grpId="0" animBg="1" autoUpdateAnimBg="0"/>
      <p:bldP spid="431114" grpId="0" animBg="1"/>
      <p:bldP spid="431116" grpId="0" animBg="1" autoUpdateAnimBg="0"/>
      <p:bldP spid="431117" grpId="0" animBg="1" autoUpdateAnimBg="0"/>
      <p:bldP spid="431118" grpId="0" animBg="1" autoUpdateAnimBg="0"/>
      <p:bldP spid="43111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Quantization: Example</a:t>
            </a:r>
          </a:p>
        </p:txBody>
      </p:sp>
      <p:graphicFrame>
        <p:nvGraphicFramePr>
          <p:cNvPr id="652295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3429000" y="2474913"/>
          <a:ext cx="5502275" cy="346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hart" r:id="rId4" imgW="4591151" imgH="2895600" progId="Excel.Sheet.8">
                  <p:embed/>
                </p:oleObj>
              </mc:Choice>
              <mc:Fallback>
                <p:oleObj name="Chart" r:id="rId4" imgW="4591151" imgH="2895600" progId="Excel.Shee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474913"/>
                        <a:ext cx="5502275" cy="346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296" name="Text Box 8"/>
          <p:cNvSpPr txBox="1">
            <a:spLocks noChangeArrowheads="1"/>
          </p:cNvSpPr>
          <p:nvPr/>
        </p:nvSpPr>
        <p:spPr bwMode="auto">
          <a:xfrm>
            <a:off x="5367338" y="5867400"/>
            <a:ext cx="16430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Actual change</a:t>
            </a:r>
          </a:p>
        </p:txBody>
      </p:sp>
      <p:sp>
        <p:nvSpPr>
          <p:cNvPr id="652297" name="Text Box 9"/>
          <p:cNvSpPr txBox="1">
            <a:spLocks noChangeArrowheads="1"/>
          </p:cNvSpPr>
          <p:nvPr/>
        </p:nvSpPr>
        <p:spPr bwMode="auto">
          <a:xfrm rot="-5400000">
            <a:off x="2193925" y="4022725"/>
            <a:ext cx="2073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Change you return</a:t>
            </a:r>
          </a:p>
        </p:txBody>
      </p:sp>
      <p:graphicFrame>
        <p:nvGraphicFramePr>
          <p:cNvPr id="652333" name="Group 45"/>
          <p:cNvGraphicFramePr>
            <a:graphicFrameLocks noGrp="1"/>
          </p:cNvGraphicFramePr>
          <p:nvPr>
            <p:ph sz="half" idx="2"/>
          </p:nvPr>
        </p:nvGraphicFramePr>
        <p:xfrm>
          <a:off x="1066800" y="3810000"/>
          <a:ext cx="1828800" cy="22860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 Rs.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Return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 Rs. 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Return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 Rs. 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Return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 Rs. 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Return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 Rs. 23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Return 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….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….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8200" y="1676400"/>
            <a:ext cx="1984375" cy="204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652295" grpId="0"/>
      <p:bldP spid="652296" grpId="0"/>
      <p:bldP spid="6522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DF1671C-E5FB-48AA-AC8A-C49D3FFCA6B8}" type="slidenum">
              <a:rPr lang="en-US" sz="1400">
                <a:solidFill>
                  <a:schemeClr val="folHlink"/>
                </a:solidFill>
              </a:rPr>
              <a:pPr algn="r"/>
              <a:t>14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Image Formation - Quantization</a:t>
            </a:r>
          </a:p>
        </p:txBody>
      </p:sp>
      <p:pic>
        <p:nvPicPr>
          <p:cNvPr id="31748" name="Picture 4" descr="quantization 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6213" y="2219325"/>
            <a:ext cx="3614737" cy="312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2897188" y="5446713"/>
            <a:ext cx="32512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03" tIns="41000" rIns="82003" bIns="41000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continuous color input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 rot="-5400000">
            <a:off x="678656" y="3547269"/>
            <a:ext cx="30241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03" tIns="41000" rIns="82003" bIns="41000">
            <a:spAutoFit/>
          </a:bodyPr>
          <a:lstStyle/>
          <a:p>
            <a:pPr algn="ctr" defTabSz="820738" eaLnBrk="0" hangingPunct="0"/>
            <a:r>
              <a:rPr lang="en-US" sz="2500">
                <a:solidFill>
                  <a:schemeClr val="tx2"/>
                </a:solidFill>
                <a:latin typeface="Arial" charset="0"/>
              </a:rPr>
              <a:t>discrete color output</a:t>
            </a:r>
          </a:p>
        </p:txBody>
      </p:sp>
      <p:sp>
        <p:nvSpPr>
          <p:cNvPr id="437255" name="Rectangle 7"/>
          <p:cNvSpPr>
            <a:spLocks noChangeArrowheads="1"/>
          </p:cNvSpPr>
          <p:nvPr/>
        </p:nvSpPr>
        <p:spPr bwMode="auto">
          <a:xfrm>
            <a:off x="5562600" y="3378200"/>
            <a:ext cx="30480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>
            <a:spAutoFit/>
          </a:bodyPr>
          <a:lstStyle/>
          <a:p>
            <a:pPr algn="ctr" eaLnBrk="0" hangingPunct="0">
              <a:lnSpc>
                <a:spcPct val="85000"/>
              </a:lnSpc>
              <a:defRPr/>
            </a:pPr>
            <a:r>
              <a:rPr lang="en-US" sz="2900">
                <a:solidFill>
                  <a:schemeClr val="tx2"/>
                </a:solidFill>
              </a:rPr>
              <a:t>continuous colors mapped to a finite, discrete set of colors.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6A8D5C-B351-48E0-8D00-E1D388464754}" type="slidenum">
              <a:rPr lang="en-US" sz="1400">
                <a:solidFill>
                  <a:schemeClr val="folHlink"/>
                </a:solidFill>
              </a:rPr>
              <a:pPr algn="r"/>
              <a:t>15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Sampling and Quantization</a:t>
            </a:r>
          </a:p>
        </p:txBody>
      </p:sp>
      <p:pic>
        <p:nvPicPr>
          <p:cNvPr id="32772" name="Picture 10"/>
          <p:cNvPicPr>
            <a:picLocks noChangeAspect="1" noChangeArrowheads="1"/>
          </p:cNvPicPr>
          <p:nvPr/>
        </p:nvPicPr>
        <p:blipFill>
          <a:blip r:embed="rId3"/>
          <a:srcRect l="1379" t="4762" r="56511" b="56133"/>
          <a:stretch>
            <a:fillRect/>
          </a:stretch>
        </p:blipFill>
        <p:spPr bwMode="auto">
          <a:xfrm>
            <a:off x="2590800" y="1905000"/>
            <a:ext cx="4283075" cy="4103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C8AB762-DC3E-486B-A2E9-CC3344A70E4F}" type="slidenum">
              <a:rPr lang="en-US" sz="1400">
                <a:solidFill>
                  <a:schemeClr val="folHlink"/>
                </a:solidFill>
              </a:rPr>
              <a:pPr algn="r"/>
              <a:t>16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Sampling and Quantization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3"/>
          <a:srcRect l="53815" t="10146" r="3059" b="62407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3"/>
          <a:srcRect l="1379" t="4762" r="56511" b="56133"/>
          <a:stretch>
            <a:fillRect/>
          </a:stretch>
        </p:blipFill>
        <p:spPr bwMode="auto">
          <a:xfrm>
            <a:off x="269875" y="1231900"/>
            <a:ext cx="1860550" cy="1782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87575" y="1692275"/>
            <a:ext cx="6624638" cy="4651375"/>
            <a:chOff x="2580" y="2238"/>
            <a:chExt cx="3180" cy="2233"/>
          </a:xfrm>
        </p:grpSpPr>
        <p:pic>
          <p:nvPicPr>
            <p:cNvPr id="33800" name="Picture 7"/>
            <p:cNvPicPr>
              <a:picLocks noChangeAspect="1" noChangeArrowheads="1"/>
            </p:cNvPicPr>
            <p:nvPr/>
          </p:nvPicPr>
          <p:blipFill>
            <a:blip r:embed="rId3"/>
            <a:srcRect t="52812" r="49622" b="12561"/>
            <a:stretch>
              <a:fillRect/>
            </a:stretch>
          </p:blipFill>
          <p:spPr bwMode="auto">
            <a:xfrm>
              <a:off x="2650" y="2266"/>
              <a:ext cx="3110" cy="2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01" name="Rectangle 8"/>
            <p:cNvSpPr>
              <a:spLocks noChangeArrowheads="1"/>
            </p:cNvSpPr>
            <p:nvPr/>
          </p:nvSpPr>
          <p:spPr bwMode="auto">
            <a:xfrm>
              <a:off x="2580" y="2238"/>
              <a:ext cx="2726" cy="1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 sz="1800">
                <a:latin typeface="Arial" charset="0"/>
                <a:ea typeface="ＭＳ Ｐゴシック" pitchFamily="34" charset="-128"/>
              </a:endParaRPr>
            </a:p>
          </p:txBody>
        </p:sp>
      </p:grpSp>
      <p:pic>
        <p:nvPicPr>
          <p:cNvPr id="33799" name="Picture 9"/>
          <p:cNvPicPr>
            <a:picLocks noChangeAspect="1" noChangeArrowheads="1"/>
          </p:cNvPicPr>
          <p:nvPr/>
        </p:nvPicPr>
        <p:blipFill>
          <a:blip r:embed="rId3"/>
          <a:srcRect l="53815" t="10146" r="3059" b="62407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A13496B-B871-45DF-A278-0EC4779AC086}" type="slidenum">
              <a:rPr lang="en-US" sz="1400">
                <a:solidFill>
                  <a:schemeClr val="folHlink"/>
                </a:solidFill>
              </a:rPr>
              <a:pPr algn="r"/>
              <a:t>17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Sampling and Quantization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/>
          <a:srcRect l="53815" t="10146" r="3059" b="62407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/>
          <p:cNvPicPr>
            <a:picLocks noChangeAspect="1" noChangeArrowheads="1"/>
          </p:cNvPicPr>
          <p:nvPr/>
        </p:nvPicPr>
        <p:blipFill>
          <a:blip r:embed="rId3"/>
          <a:srcRect l="1379" t="4762" r="56511" b="56133"/>
          <a:stretch>
            <a:fillRect/>
          </a:stretch>
        </p:blipFill>
        <p:spPr bwMode="auto">
          <a:xfrm>
            <a:off x="269875" y="1231900"/>
            <a:ext cx="1860550" cy="1782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34822" name="Group 6"/>
          <p:cNvGrpSpPr>
            <a:grpSpLocks/>
          </p:cNvGrpSpPr>
          <p:nvPr/>
        </p:nvGrpSpPr>
        <p:grpSpPr bwMode="auto">
          <a:xfrm>
            <a:off x="2187575" y="1692275"/>
            <a:ext cx="6624638" cy="4651375"/>
            <a:chOff x="2580" y="2238"/>
            <a:chExt cx="3180" cy="2233"/>
          </a:xfrm>
        </p:grpSpPr>
        <p:pic>
          <p:nvPicPr>
            <p:cNvPr id="34849" name="Picture 7"/>
            <p:cNvPicPr>
              <a:picLocks noChangeAspect="1" noChangeArrowheads="1"/>
            </p:cNvPicPr>
            <p:nvPr/>
          </p:nvPicPr>
          <p:blipFill>
            <a:blip r:embed="rId3"/>
            <a:srcRect t="52812" r="49622" b="12561"/>
            <a:stretch>
              <a:fillRect/>
            </a:stretch>
          </p:blipFill>
          <p:spPr bwMode="auto">
            <a:xfrm>
              <a:off x="2650" y="2266"/>
              <a:ext cx="3110" cy="2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50" name="Rectangle 8"/>
            <p:cNvSpPr>
              <a:spLocks noChangeArrowheads="1"/>
            </p:cNvSpPr>
            <p:nvPr/>
          </p:nvSpPr>
          <p:spPr bwMode="auto">
            <a:xfrm>
              <a:off x="2580" y="2238"/>
              <a:ext cx="2726" cy="1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 sz="1800">
                <a:latin typeface="Arial" charset="0"/>
                <a:ea typeface="ＭＳ Ｐゴシック" pitchFamily="34" charset="-128"/>
              </a:endParaRPr>
            </a:p>
          </p:txBody>
        </p:sp>
      </p:grpSp>
      <p:pic>
        <p:nvPicPr>
          <p:cNvPr id="34823" name="Picture 9"/>
          <p:cNvPicPr>
            <a:picLocks noChangeAspect="1" noChangeArrowheads="1"/>
          </p:cNvPicPr>
          <p:nvPr/>
        </p:nvPicPr>
        <p:blipFill>
          <a:blip r:embed="rId3"/>
          <a:srcRect l="53815" t="10146" r="3059" b="62407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824" name="Group 11"/>
          <p:cNvGrpSpPr>
            <a:grpSpLocks/>
          </p:cNvGrpSpPr>
          <p:nvPr/>
        </p:nvGrpSpPr>
        <p:grpSpPr bwMode="auto">
          <a:xfrm>
            <a:off x="2495550" y="1971675"/>
            <a:ext cx="5254625" cy="3600450"/>
            <a:chOff x="2703" y="1603"/>
            <a:chExt cx="2522" cy="1728"/>
          </a:xfrm>
        </p:grpSpPr>
        <p:sp>
          <p:nvSpPr>
            <p:cNvPr id="34825" name="Line 12"/>
            <p:cNvSpPr>
              <a:spLocks noChangeShapeType="1"/>
            </p:cNvSpPr>
            <p:nvPr/>
          </p:nvSpPr>
          <p:spPr bwMode="auto">
            <a:xfrm flipV="1">
              <a:off x="2703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26" name="Line 13"/>
            <p:cNvSpPr>
              <a:spLocks noChangeShapeType="1"/>
            </p:cNvSpPr>
            <p:nvPr/>
          </p:nvSpPr>
          <p:spPr bwMode="auto">
            <a:xfrm flipV="1">
              <a:off x="281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27" name="Line 14"/>
            <p:cNvSpPr>
              <a:spLocks noChangeShapeType="1"/>
            </p:cNvSpPr>
            <p:nvPr/>
          </p:nvSpPr>
          <p:spPr bwMode="auto">
            <a:xfrm flipV="1">
              <a:off x="2923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28" name="Line 15"/>
            <p:cNvSpPr>
              <a:spLocks noChangeShapeType="1"/>
            </p:cNvSpPr>
            <p:nvPr/>
          </p:nvSpPr>
          <p:spPr bwMode="auto">
            <a:xfrm flipV="1">
              <a:off x="313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29" name="Line 16"/>
            <p:cNvSpPr>
              <a:spLocks noChangeShapeType="1"/>
            </p:cNvSpPr>
            <p:nvPr/>
          </p:nvSpPr>
          <p:spPr bwMode="auto">
            <a:xfrm flipV="1">
              <a:off x="3361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0" name="Line 17"/>
            <p:cNvSpPr>
              <a:spLocks noChangeShapeType="1"/>
            </p:cNvSpPr>
            <p:nvPr/>
          </p:nvSpPr>
          <p:spPr bwMode="auto">
            <a:xfrm flipV="1">
              <a:off x="3576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1" name="Line 18"/>
            <p:cNvSpPr>
              <a:spLocks noChangeShapeType="1"/>
            </p:cNvSpPr>
            <p:nvPr/>
          </p:nvSpPr>
          <p:spPr bwMode="auto">
            <a:xfrm flipV="1">
              <a:off x="3794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2" name="Line 19"/>
            <p:cNvSpPr>
              <a:spLocks noChangeShapeType="1"/>
            </p:cNvSpPr>
            <p:nvPr/>
          </p:nvSpPr>
          <p:spPr bwMode="auto">
            <a:xfrm flipV="1">
              <a:off x="3907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3" name="Line 20"/>
            <p:cNvSpPr>
              <a:spLocks noChangeShapeType="1"/>
            </p:cNvSpPr>
            <p:nvPr/>
          </p:nvSpPr>
          <p:spPr bwMode="auto">
            <a:xfrm flipV="1">
              <a:off x="4016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4" name="Line 21"/>
            <p:cNvSpPr>
              <a:spLocks noChangeShapeType="1"/>
            </p:cNvSpPr>
            <p:nvPr/>
          </p:nvSpPr>
          <p:spPr bwMode="auto">
            <a:xfrm flipV="1">
              <a:off x="412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5" name="Line 22"/>
            <p:cNvSpPr>
              <a:spLocks noChangeShapeType="1"/>
            </p:cNvSpPr>
            <p:nvPr/>
          </p:nvSpPr>
          <p:spPr bwMode="auto">
            <a:xfrm flipV="1">
              <a:off x="4234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6" name="Line 23"/>
            <p:cNvSpPr>
              <a:spLocks noChangeShapeType="1"/>
            </p:cNvSpPr>
            <p:nvPr/>
          </p:nvSpPr>
          <p:spPr bwMode="auto">
            <a:xfrm flipV="1">
              <a:off x="433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7" name="Line 24"/>
            <p:cNvSpPr>
              <a:spLocks noChangeShapeType="1"/>
            </p:cNvSpPr>
            <p:nvPr/>
          </p:nvSpPr>
          <p:spPr bwMode="auto">
            <a:xfrm flipV="1">
              <a:off x="4457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8" name="Line 25"/>
            <p:cNvSpPr>
              <a:spLocks noChangeShapeType="1"/>
            </p:cNvSpPr>
            <p:nvPr/>
          </p:nvSpPr>
          <p:spPr bwMode="auto">
            <a:xfrm flipV="1">
              <a:off x="456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9" name="Line 26"/>
            <p:cNvSpPr>
              <a:spLocks noChangeShapeType="1"/>
            </p:cNvSpPr>
            <p:nvPr/>
          </p:nvSpPr>
          <p:spPr bwMode="auto">
            <a:xfrm flipV="1">
              <a:off x="467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40" name="Line 27"/>
            <p:cNvSpPr>
              <a:spLocks noChangeShapeType="1"/>
            </p:cNvSpPr>
            <p:nvPr/>
          </p:nvSpPr>
          <p:spPr bwMode="auto">
            <a:xfrm flipV="1">
              <a:off x="478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41" name="Line 28"/>
            <p:cNvSpPr>
              <a:spLocks noChangeShapeType="1"/>
            </p:cNvSpPr>
            <p:nvPr/>
          </p:nvSpPr>
          <p:spPr bwMode="auto">
            <a:xfrm flipV="1">
              <a:off x="488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42" name="Line 29"/>
            <p:cNvSpPr>
              <a:spLocks noChangeShapeType="1"/>
            </p:cNvSpPr>
            <p:nvPr/>
          </p:nvSpPr>
          <p:spPr bwMode="auto">
            <a:xfrm flipV="1">
              <a:off x="500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43" name="Line 30"/>
            <p:cNvSpPr>
              <a:spLocks noChangeShapeType="1"/>
            </p:cNvSpPr>
            <p:nvPr/>
          </p:nvSpPr>
          <p:spPr bwMode="auto">
            <a:xfrm flipV="1">
              <a:off x="5111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44" name="Line 31"/>
            <p:cNvSpPr>
              <a:spLocks noChangeShapeType="1"/>
            </p:cNvSpPr>
            <p:nvPr/>
          </p:nvSpPr>
          <p:spPr bwMode="auto">
            <a:xfrm flipV="1">
              <a:off x="522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45" name="Line 32"/>
            <p:cNvSpPr>
              <a:spLocks noChangeShapeType="1"/>
            </p:cNvSpPr>
            <p:nvPr/>
          </p:nvSpPr>
          <p:spPr bwMode="auto">
            <a:xfrm flipV="1">
              <a:off x="303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46" name="Line 33"/>
            <p:cNvSpPr>
              <a:spLocks noChangeShapeType="1"/>
            </p:cNvSpPr>
            <p:nvPr/>
          </p:nvSpPr>
          <p:spPr bwMode="auto">
            <a:xfrm flipV="1">
              <a:off x="325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47" name="Line 34"/>
            <p:cNvSpPr>
              <a:spLocks noChangeShapeType="1"/>
            </p:cNvSpPr>
            <p:nvPr/>
          </p:nvSpPr>
          <p:spPr bwMode="auto">
            <a:xfrm flipV="1">
              <a:off x="347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48" name="Line 35"/>
            <p:cNvSpPr>
              <a:spLocks noChangeShapeType="1"/>
            </p:cNvSpPr>
            <p:nvPr/>
          </p:nvSpPr>
          <p:spPr bwMode="auto">
            <a:xfrm flipV="1">
              <a:off x="368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1948295-EB13-4998-9BD3-8690F6F25389}" type="slidenum">
              <a:rPr lang="en-US" sz="1400">
                <a:solidFill>
                  <a:schemeClr val="folHlink"/>
                </a:solidFill>
              </a:rPr>
              <a:pPr algn="r"/>
              <a:t>18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Sampling and Quantization</a:t>
            </a:r>
          </a:p>
        </p:txBody>
      </p:sp>
      <p:sp>
        <p:nvSpPr>
          <p:cNvPr id="35844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Digital Image is an approximation of a real world scene</a:t>
            </a:r>
            <a:endParaRPr lang="en-US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/>
          <a:srcRect b="19685"/>
          <a:stretch>
            <a:fillRect/>
          </a:stretch>
        </p:blipFill>
        <p:spPr bwMode="auto">
          <a:xfrm>
            <a:off x="1812925" y="3097213"/>
            <a:ext cx="5197475" cy="29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D8013B1-6221-4DE2-A268-7DDC4A2B3811}" type="slidenum">
              <a:rPr lang="en-US" sz="1400">
                <a:solidFill>
                  <a:schemeClr val="folHlink"/>
                </a:solidFill>
              </a:rPr>
              <a:pPr algn="r"/>
              <a:t>19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Sampling and Quantization</a:t>
            </a:r>
          </a:p>
        </p:txBody>
      </p:sp>
      <p:sp>
        <p:nvSpPr>
          <p:cNvPr id="36868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319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>
                <a:solidFill>
                  <a:srgbClr val="0000FF"/>
                </a:solidFill>
              </a:rPr>
              <a:t>Sampling: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Digitization of the spatial coordinates (x,y)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>
                <a:solidFill>
                  <a:srgbClr val="0000FF"/>
                </a:solidFill>
              </a:rPr>
              <a:t>Quantization:	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Digitization in amplitude (also known as gray level quantization)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5634A55-85EE-40A2-8B0C-BC54DA954A40}" type="slidenum">
              <a:rPr lang="en-US" sz="1400">
                <a:solidFill>
                  <a:schemeClr val="folHlink"/>
                </a:solidFill>
              </a:rPr>
              <a:pPr algn="r"/>
              <a:t>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Digital Image</a:t>
            </a:r>
          </a:p>
        </p:txBody>
      </p:sp>
      <p:grpSp>
        <p:nvGrpSpPr>
          <p:cNvPr id="19460" name="Group 12"/>
          <p:cNvGrpSpPr>
            <a:grpSpLocks/>
          </p:cNvGrpSpPr>
          <p:nvPr/>
        </p:nvGrpSpPr>
        <p:grpSpPr bwMode="auto">
          <a:xfrm>
            <a:off x="2743200" y="2133600"/>
            <a:ext cx="5257800" cy="3121025"/>
            <a:chOff x="1464" y="2747"/>
            <a:chExt cx="2871" cy="1454"/>
          </a:xfrm>
        </p:grpSpPr>
        <p:pic>
          <p:nvPicPr>
            <p:cNvPr id="19463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64" y="2747"/>
              <a:ext cx="2871" cy="14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9464" name="Rectangle 6"/>
            <p:cNvSpPr>
              <a:spLocks noChangeArrowheads="1"/>
            </p:cNvSpPr>
            <p:nvPr/>
          </p:nvSpPr>
          <p:spPr bwMode="auto">
            <a:xfrm>
              <a:off x="2225" y="3153"/>
              <a:ext cx="128" cy="1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9465" name="Rectangle 7"/>
            <p:cNvSpPr>
              <a:spLocks noChangeArrowheads="1"/>
            </p:cNvSpPr>
            <p:nvPr/>
          </p:nvSpPr>
          <p:spPr bwMode="auto">
            <a:xfrm>
              <a:off x="2840" y="2773"/>
              <a:ext cx="1460" cy="1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9466" name="Line 8"/>
            <p:cNvSpPr>
              <a:spLocks noChangeShapeType="1"/>
            </p:cNvSpPr>
            <p:nvPr/>
          </p:nvSpPr>
          <p:spPr bwMode="auto">
            <a:xfrm flipV="1">
              <a:off x="2348" y="3108"/>
              <a:ext cx="484" cy="10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467" name="Rectangle 9"/>
            <p:cNvSpPr>
              <a:spLocks noChangeArrowheads="1"/>
            </p:cNvSpPr>
            <p:nvPr/>
          </p:nvSpPr>
          <p:spPr bwMode="auto">
            <a:xfrm>
              <a:off x="3225" y="3137"/>
              <a:ext cx="56" cy="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800"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9468" name="Text Box 10"/>
            <p:cNvSpPr txBox="1">
              <a:spLocks noChangeArrowheads="1"/>
            </p:cNvSpPr>
            <p:nvPr/>
          </p:nvSpPr>
          <p:spPr bwMode="auto">
            <a:xfrm>
              <a:off x="3414" y="2965"/>
              <a:ext cx="300" cy="11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E" sz="1000">
                  <a:solidFill>
                    <a:srgbClr val="CC0000"/>
                  </a:solidFill>
                  <a:latin typeface="Arial" charset="0"/>
                  <a:ea typeface="ＭＳ Ｐゴシック" pitchFamily="34" charset="-128"/>
                </a:rPr>
                <a:t>1 pixel</a:t>
              </a:r>
              <a:endParaRPr lang="en-US" sz="1000">
                <a:solidFill>
                  <a:srgbClr val="CC0000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9469" name="Line 11"/>
            <p:cNvSpPr>
              <a:spLocks noChangeShapeType="1"/>
            </p:cNvSpPr>
            <p:nvPr/>
          </p:nvSpPr>
          <p:spPr bwMode="auto">
            <a:xfrm flipH="1">
              <a:off x="3296" y="3052"/>
              <a:ext cx="168" cy="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8589" name="Text Box 13"/>
          <p:cNvSpPr txBox="1">
            <a:spLocks noChangeArrowheads="1"/>
          </p:cNvSpPr>
          <p:nvPr/>
        </p:nvSpPr>
        <p:spPr bwMode="auto">
          <a:xfrm>
            <a:off x="398463" y="2336800"/>
            <a:ext cx="2209800" cy="1320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lIns="91365" tIns="45683" rIns="91365" bIns="45683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a grid of squares, each of which contains a single color</a:t>
            </a:r>
          </a:p>
        </p:txBody>
      </p:sp>
      <p:sp>
        <p:nvSpPr>
          <p:cNvPr id="408590" name="Text Box 14"/>
          <p:cNvSpPr txBox="1">
            <a:spLocks noChangeArrowheads="1"/>
          </p:cNvSpPr>
          <p:nvPr/>
        </p:nvSpPr>
        <p:spPr bwMode="auto">
          <a:xfrm>
            <a:off x="398463" y="4165600"/>
            <a:ext cx="2209800" cy="10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lIns="91365" tIns="45683" rIns="91365" bIns="45683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each square is called a pixel (for </a:t>
            </a:r>
            <a:r>
              <a:rPr lang="en-US" sz="2000" i="1">
                <a:solidFill>
                  <a:schemeClr val="tx2"/>
                </a:solidFill>
                <a:latin typeface="Arial" charset="0"/>
              </a:rPr>
              <a:t>picture element</a:t>
            </a:r>
            <a:r>
              <a:rPr lang="en-US" sz="2000">
                <a:solidFill>
                  <a:schemeClr val="tx2"/>
                </a:solidFill>
                <a:latin typeface="Arial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BA5F532-835F-4B89-9725-2F5711D29DCB}" type="slidenum">
              <a:rPr lang="en-US" sz="1400">
                <a:solidFill>
                  <a:schemeClr val="folHlink"/>
                </a:solidFill>
              </a:rPr>
              <a:pPr algn="r"/>
              <a:t>20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Sampling and Quantization</a:t>
            </a:r>
          </a:p>
        </p:txBody>
      </p:sp>
      <p:sp>
        <p:nvSpPr>
          <p:cNvPr id="37892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rgbClr val="0000FF"/>
                </a:solidFill>
              </a:rPr>
              <a:t>Quantization	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/>
              <a:t>8 bit quantization:  2</a:t>
            </a:r>
            <a:r>
              <a:rPr lang="en-US" sz="2000" baseline="30000"/>
              <a:t>8</a:t>
            </a:r>
            <a:r>
              <a:rPr lang="en-US" sz="2000"/>
              <a:t> =256 gray levels (0: black, 255: white) 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/>
              <a:t>1 bit quantization:  2 gray levels (0: black, 1: white) – binary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>
                <a:solidFill>
                  <a:srgbClr val="0000FF"/>
                </a:solidFill>
              </a:rPr>
              <a:t>Sampling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/>
              <a:t>Commonly used number of samples (resolution)</a:t>
            </a: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r>
              <a:rPr lang="en-US" sz="1800"/>
              <a:t>Digital still cameras:      640x480, 1024x1024, up to 4064 x 2704</a:t>
            </a:r>
          </a:p>
          <a:p>
            <a:pPr marL="1085850" lvl="2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r>
              <a:rPr lang="en-US" sz="1800"/>
              <a:t>Digital video cameras:   640x480 at 30 frames/second (fps) 				</a:t>
            </a:r>
            <a:endParaRPr lang="en-US" sz="200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3A06C2F-7AB1-40EA-A7AE-0C44DE1A4B2B}" type="slidenum">
              <a:rPr lang="en-US" sz="1400">
                <a:solidFill>
                  <a:schemeClr val="folHlink"/>
                </a:solidFill>
              </a:rPr>
              <a:pPr algn="r"/>
              <a:t>21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Digital Image Representation</a:t>
            </a:r>
          </a:p>
        </p:txBody>
      </p:sp>
      <p:pic>
        <p:nvPicPr>
          <p:cNvPr id="38916" name="Picture 5"/>
          <p:cNvPicPr>
            <a:picLocks noChangeAspect="1" noChangeArrowheads="1"/>
          </p:cNvPicPr>
          <p:nvPr/>
        </p:nvPicPr>
        <p:blipFill>
          <a:blip r:embed="rId3"/>
          <a:srcRect r="41159"/>
          <a:stretch>
            <a:fillRect/>
          </a:stretch>
        </p:blipFill>
        <p:spPr bwMode="auto">
          <a:xfrm>
            <a:off x="4960938" y="2057400"/>
            <a:ext cx="4030662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338" y="2057400"/>
            <a:ext cx="4724400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45164C2-FD24-460C-99BE-8090D06D97DA}" type="slidenum">
              <a:rPr lang="en-US" sz="1400">
                <a:solidFill>
                  <a:schemeClr val="folHlink"/>
                </a:solidFill>
              </a:rPr>
              <a:pPr algn="r"/>
              <a:t>22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Digital Image Representation</a:t>
            </a:r>
          </a:p>
        </p:txBody>
      </p:sp>
      <p:grpSp>
        <p:nvGrpSpPr>
          <p:cNvPr id="2053" name="Group 6"/>
          <p:cNvGrpSpPr>
            <a:grpSpLocks noChangeAspect="1"/>
          </p:cNvGrpSpPr>
          <p:nvPr/>
        </p:nvGrpSpPr>
        <p:grpSpPr bwMode="auto">
          <a:xfrm>
            <a:off x="4470400" y="1524000"/>
            <a:ext cx="4013200" cy="5043488"/>
            <a:chOff x="2656" y="864"/>
            <a:chExt cx="2528" cy="3177"/>
          </a:xfrm>
        </p:grpSpPr>
        <p:sp>
          <p:nvSpPr>
            <p:cNvPr id="2058" name="AutoShape 7"/>
            <p:cNvSpPr>
              <a:spLocks noChangeAspect="1" noChangeArrowheads="1" noTextEdit="1"/>
            </p:cNvSpPr>
            <p:nvPr/>
          </p:nvSpPr>
          <p:spPr bwMode="auto">
            <a:xfrm>
              <a:off x="2656" y="864"/>
              <a:ext cx="2528" cy="3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059" name="Picture 8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56" y="864"/>
              <a:ext cx="2536" cy="3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050" name="Object 9"/>
          <p:cNvGraphicFramePr>
            <a:graphicFrameLocks noChangeAspect="1"/>
          </p:cNvGraphicFramePr>
          <p:nvPr/>
        </p:nvGraphicFramePr>
        <p:xfrm>
          <a:off x="711200" y="1905000"/>
          <a:ext cx="327660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5" imgW="1269720" imgH="711000" progId="">
                  <p:embed/>
                </p:oleObj>
              </mc:Choice>
              <mc:Fallback>
                <p:oleObj name="Equation" r:id="rId5" imgW="1269720" imgH="71100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1905000"/>
                        <a:ext cx="3276600" cy="183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63600" y="4067175"/>
            <a:ext cx="25908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Line 11"/>
          <p:cNvSpPr>
            <a:spLocks noChangeShapeType="1"/>
          </p:cNvSpPr>
          <p:nvPr/>
        </p:nvSpPr>
        <p:spPr bwMode="auto">
          <a:xfrm>
            <a:off x="3530600" y="5334000"/>
            <a:ext cx="1447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6" name="Text Box 12"/>
          <p:cNvSpPr txBox="1">
            <a:spLocks noChangeArrowheads="1"/>
          </p:cNvSpPr>
          <p:nvPr/>
        </p:nvSpPr>
        <p:spPr bwMode="auto">
          <a:xfrm>
            <a:off x="3530600" y="44196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2057" name="Text Box 13"/>
          <p:cNvSpPr txBox="1">
            <a:spLocks noChangeArrowheads="1"/>
          </p:cNvSpPr>
          <p:nvPr/>
        </p:nvSpPr>
        <p:spPr bwMode="auto">
          <a:xfrm>
            <a:off x="3378200" y="4648200"/>
            <a:ext cx="18288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Arial" charset="0"/>
                <a:cs typeface="Arial" charset="0"/>
              </a:rPr>
              <a:t>Divided into 8x8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44B15F6-0C4F-4A81-A75F-5FB90369EA64}" type="slidenum">
              <a:rPr lang="en-US" sz="1400">
                <a:solidFill>
                  <a:schemeClr val="folHlink"/>
                </a:solidFill>
              </a:rPr>
              <a:pPr algn="r"/>
              <a:t>23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Digital Image Representation</a:t>
            </a:r>
          </a:p>
        </p:txBody>
      </p:sp>
      <p:sp>
        <p:nvSpPr>
          <p:cNvPr id="3078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Number of intensity levels – An integer power of 2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Intensity levels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Dynamic range – Range of values spanned by the gray scale</a:t>
            </a:r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3810000" y="2636838"/>
          <a:ext cx="1239838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419040" imgH="190440" progId="">
                  <p:embed/>
                </p:oleObj>
              </mc:Choice>
              <mc:Fallback>
                <p:oleObj name="Equation" r:id="rId4" imgW="419040" imgH="19044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636838"/>
                        <a:ext cx="1239838" cy="5635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8"/>
          <p:cNvGraphicFramePr>
            <a:graphicFrameLocks noChangeAspect="1"/>
          </p:cNvGraphicFramePr>
          <p:nvPr/>
        </p:nvGraphicFramePr>
        <p:xfrm>
          <a:off x="3733800" y="3897313"/>
          <a:ext cx="16160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6" imgW="545760" imgH="253800" progId="">
                  <p:embed/>
                </p:oleObj>
              </mc:Choice>
              <mc:Fallback>
                <p:oleObj name="Equation" r:id="rId6" imgW="545760" imgH="2538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897313"/>
                        <a:ext cx="1616075" cy="7508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9904B01-2F89-44CC-9F06-A7C702FA2A92}" type="slidenum">
              <a:rPr lang="en-US" sz="1400">
                <a:solidFill>
                  <a:schemeClr val="folHlink"/>
                </a:solidFill>
              </a:rPr>
              <a:pPr algn="r"/>
              <a:t>24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Digital Image Representation</a:t>
            </a:r>
          </a:p>
        </p:txBody>
      </p:sp>
      <p:sp>
        <p:nvSpPr>
          <p:cNvPr id="4101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Image Size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Number of bits required to store an image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/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Image having </a:t>
            </a:r>
            <a:r>
              <a:rPr lang="en-IE" sz="2400" i="1"/>
              <a:t>2</a:t>
            </a:r>
            <a:r>
              <a:rPr lang="en-IE" sz="2400" i="1" baseline="30000"/>
              <a:t>k</a:t>
            </a:r>
            <a:r>
              <a:rPr lang="en-IE" sz="2400"/>
              <a:t> intensity levels</a:t>
            </a:r>
          </a:p>
          <a:p>
            <a:pPr marL="1085850" lvl="2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r>
              <a:rPr lang="en-IE" sz="2000" i="1"/>
              <a:t>k </a:t>
            </a:r>
            <a:r>
              <a:rPr lang="en-IE" sz="2000"/>
              <a:t>– bit image</a:t>
            </a:r>
          </a:p>
          <a:p>
            <a:pPr marL="1085850" lvl="2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buChar char="l"/>
            </a:pPr>
            <a:r>
              <a:rPr lang="en-IE" sz="2000"/>
              <a:t>256 intensity levels – 8 bit image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IE" sz="2400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IE"/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3200400" y="3124200"/>
          <a:ext cx="25908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4" imgW="876240" imgH="177480" progId="">
                  <p:embed/>
                </p:oleObj>
              </mc:Choice>
              <mc:Fallback>
                <p:oleObj name="Equation" r:id="rId4" imgW="87624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124200"/>
                        <a:ext cx="2590800" cy="525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3594100"/>
            <a:ext cx="1281113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389EF54-FEEB-4C56-89AB-31208CB96CF2}" type="slidenum">
              <a:rPr lang="en-US" sz="1400">
                <a:solidFill>
                  <a:schemeClr val="folHlink"/>
                </a:solidFill>
              </a:rPr>
              <a:pPr algn="r"/>
              <a:t>25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Spatial Resolution</a:t>
            </a:r>
          </a:p>
        </p:txBody>
      </p:sp>
      <p:sp>
        <p:nvSpPr>
          <p:cNvPr id="39941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The</a:t>
            </a:r>
            <a:r>
              <a:rPr lang="en-IE" i="1"/>
              <a:t> spatial resolution</a:t>
            </a:r>
            <a:r>
              <a:rPr lang="en-IE"/>
              <a:t> of an image is determined by how sampling was carried out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/>
              <a:t>Three measures we come across when talking about Image Size/Resolution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solidFill>
                  <a:schemeClr val="folHlink"/>
                </a:solidFill>
              </a:rPr>
              <a:t>Pixel count - e.g 3000x2000 pixels 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solidFill>
                  <a:schemeClr val="folHlink"/>
                </a:solidFill>
              </a:rPr>
              <a:t>Physical size - e.g. 8" x 10" 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000">
                <a:solidFill>
                  <a:schemeClr val="folHlink"/>
                </a:solidFill>
              </a:rPr>
              <a:t>Resolution  - e.g. 240 pixels per inch (PPI)</a:t>
            </a:r>
          </a:p>
        </p:txBody>
      </p:sp>
      <p:sp>
        <p:nvSpPr>
          <p:cNvPr id="443397" name="Text Box 5"/>
          <p:cNvSpPr txBox="1">
            <a:spLocks noChangeArrowheads="1"/>
          </p:cNvSpPr>
          <p:nvPr/>
        </p:nvSpPr>
        <p:spPr bwMode="auto">
          <a:xfrm>
            <a:off x="5486400" y="4114800"/>
            <a:ext cx="2349500" cy="7112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/>
              <a:t>Difference/Relation </a:t>
            </a:r>
          </a:p>
          <a:p>
            <a:pPr>
              <a:defRPr/>
            </a:pPr>
            <a:r>
              <a:rPr lang="en-US" sz="2000"/>
              <a:t>Between these three?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FC2DD62-4B6C-456D-B8F4-6C3B5747341D}" type="slidenum">
              <a:rPr lang="en-US" sz="1400">
                <a:solidFill>
                  <a:schemeClr val="folHlink"/>
                </a:solidFill>
              </a:rPr>
              <a:pPr algn="r"/>
              <a:t>26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Spatial Resolution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/>
          <a:srcRect b="12932"/>
          <a:stretch>
            <a:fillRect/>
          </a:stretch>
        </p:blipFill>
        <p:spPr bwMode="auto">
          <a:xfrm>
            <a:off x="322263" y="2189163"/>
            <a:ext cx="8721725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E2BCC51-C4AA-4C8C-82E3-D536B96FD3E4}" type="slidenum">
              <a:rPr lang="en-US" sz="1400">
                <a:solidFill>
                  <a:schemeClr val="folHlink"/>
                </a:solidFill>
              </a:rPr>
              <a:pPr algn="r"/>
              <a:t>27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Spatial Resolution</a:t>
            </a:r>
          </a:p>
        </p:txBody>
      </p:sp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905000"/>
            <a:ext cx="67818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4EB15E-4098-4B61-8526-919909F515FA}" type="slidenum">
              <a:rPr lang="en-US" sz="1400">
                <a:solidFill>
                  <a:schemeClr val="folHlink"/>
                </a:solidFill>
              </a:rPr>
              <a:pPr algn="r"/>
              <a:t>28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Intensity Level Resolution</a:t>
            </a:r>
          </a:p>
        </p:txBody>
      </p:sp>
      <p:sp>
        <p:nvSpPr>
          <p:cNvPr id="43012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i="1"/>
              <a:t>Intensity level resolution</a:t>
            </a:r>
            <a:r>
              <a:rPr lang="en-IE"/>
              <a:t> refers to the number of intensity levels used to represent the image</a:t>
            </a: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The more intensity levels used, the finer the level of detail in an image</a:t>
            </a: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Intensity level resolution is usually given in terms of the number of bits used to store each intensity level</a:t>
            </a:r>
            <a:endParaRPr lang="en-US" sz="2400"/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1B0FDDA-FE33-4644-B9C1-9335DB73D77C}" type="slidenum">
              <a:rPr lang="en-US" sz="1400">
                <a:solidFill>
                  <a:schemeClr val="folHlink"/>
                </a:solidFill>
              </a:rPr>
              <a:pPr algn="r"/>
              <a:t>29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Intensity Level Resolution</a:t>
            </a:r>
          </a:p>
        </p:txBody>
      </p:sp>
      <p:sp>
        <p:nvSpPr>
          <p:cNvPr id="44036" name="Rectangle 22" descr="3"/>
          <p:cNvSpPr>
            <a:spLocks noChangeArrowheads="1"/>
          </p:cNvSpPr>
          <p:nvPr/>
        </p:nvSpPr>
        <p:spPr bwMode="auto">
          <a:xfrm>
            <a:off x="1104900" y="2638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>
                <a:latin typeface="Arial" charset="0"/>
                <a:ea typeface="ＭＳ Ｐゴシック" pitchFamily="34" charset="-128"/>
              </a:rPr>
              <a:t>Number of Bits</a:t>
            </a:r>
            <a:endParaRPr lang="en-US" sz="16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37" name="Rectangle 23" descr="4"/>
          <p:cNvSpPr>
            <a:spLocks noChangeArrowheads="1"/>
          </p:cNvSpPr>
          <p:nvPr/>
        </p:nvSpPr>
        <p:spPr bwMode="auto">
          <a:xfrm>
            <a:off x="3430588" y="2638425"/>
            <a:ext cx="2325687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>
                <a:latin typeface="Arial" charset="0"/>
                <a:ea typeface="ＭＳ Ｐゴシック" pitchFamily="34" charset="-128"/>
              </a:rPr>
              <a:t>Number of Intensity Levels</a:t>
            </a:r>
            <a:endParaRPr lang="en-US" sz="16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38" name="Rectangle 24" descr="5"/>
          <p:cNvSpPr>
            <a:spLocks noChangeArrowheads="1"/>
          </p:cNvSpPr>
          <p:nvPr/>
        </p:nvSpPr>
        <p:spPr bwMode="auto">
          <a:xfrm>
            <a:off x="5756275" y="2638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>
                <a:latin typeface="Arial" charset="0"/>
                <a:ea typeface="ＭＳ Ｐゴシック" pitchFamily="34" charset="-128"/>
              </a:rPr>
              <a:t>Examples</a:t>
            </a:r>
            <a:endParaRPr lang="en-US" sz="1600" b="1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39" name="Rectangle 25" descr="6"/>
          <p:cNvSpPr>
            <a:spLocks noChangeArrowheads="1"/>
          </p:cNvSpPr>
          <p:nvPr/>
        </p:nvSpPr>
        <p:spPr bwMode="auto">
          <a:xfrm>
            <a:off x="1104900" y="3217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1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0" name="Rectangle 26" descr="7"/>
          <p:cNvSpPr>
            <a:spLocks noChangeArrowheads="1"/>
          </p:cNvSpPr>
          <p:nvPr/>
        </p:nvSpPr>
        <p:spPr bwMode="auto">
          <a:xfrm>
            <a:off x="3430588" y="321786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2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1" name="Rectangle 27" descr="8"/>
          <p:cNvSpPr>
            <a:spLocks noChangeArrowheads="1"/>
          </p:cNvSpPr>
          <p:nvPr/>
        </p:nvSpPr>
        <p:spPr bwMode="auto">
          <a:xfrm>
            <a:off x="5756275" y="3217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0, 1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2" name="Rectangle 28" descr="9"/>
          <p:cNvSpPr>
            <a:spLocks noChangeArrowheads="1"/>
          </p:cNvSpPr>
          <p:nvPr/>
        </p:nvSpPr>
        <p:spPr bwMode="auto">
          <a:xfrm>
            <a:off x="1104900" y="3552825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2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3" name="Rectangle 29" descr="10"/>
          <p:cNvSpPr>
            <a:spLocks noChangeArrowheads="1"/>
          </p:cNvSpPr>
          <p:nvPr/>
        </p:nvSpPr>
        <p:spPr bwMode="auto">
          <a:xfrm>
            <a:off x="3430588" y="3552825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4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4" name="Rectangle 30" descr="11"/>
          <p:cNvSpPr>
            <a:spLocks noChangeArrowheads="1"/>
          </p:cNvSpPr>
          <p:nvPr/>
        </p:nvSpPr>
        <p:spPr bwMode="auto">
          <a:xfrm>
            <a:off x="5756275" y="3552825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00, 01, 10, 11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5" name="Rectangle 31" descr="12"/>
          <p:cNvSpPr>
            <a:spLocks noChangeArrowheads="1"/>
          </p:cNvSpPr>
          <p:nvPr/>
        </p:nvSpPr>
        <p:spPr bwMode="auto">
          <a:xfrm>
            <a:off x="1104900" y="3887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4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6" name="Rectangle 32" descr="13"/>
          <p:cNvSpPr>
            <a:spLocks noChangeArrowheads="1"/>
          </p:cNvSpPr>
          <p:nvPr/>
        </p:nvSpPr>
        <p:spPr bwMode="auto">
          <a:xfrm>
            <a:off x="3430588" y="3887788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16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7" name="Rectangle 33" descr="14"/>
          <p:cNvSpPr>
            <a:spLocks noChangeArrowheads="1"/>
          </p:cNvSpPr>
          <p:nvPr/>
        </p:nvSpPr>
        <p:spPr bwMode="auto">
          <a:xfrm>
            <a:off x="5756275" y="3887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0000, 0101, 1111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8" name="Rectangle 54" descr="15"/>
          <p:cNvSpPr>
            <a:spLocks noChangeArrowheads="1"/>
          </p:cNvSpPr>
          <p:nvPr/>
        </p:nvSpPr>
        <p:spPr bwMode="auto">
          <a:xfrm>
            <a:off x="1104900" y="4222750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8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49" name="Rectangle 56" descr="16"/>
          <p:cNvSpPr>
            <a:spLocks noChangeArrowheads="1"/>
          </p:cNvSpPr>
          <p:nvPr/>
        </p:nvSpPr>
        <p:spPr bwMode="auto">
          <a:xfrm>
            <a:off x="3430588" y="4222750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256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50" name="Rectangle 58" descr="17"/>
          <p:cNvSpPr>
            <a:spLocks noChangeArrowheads="1"/>
          </p:cNvSpPr>
          <p:nvPr/>
        </p:nvSpPr>
        <p:spPr bwMode="auto">
          <a:xfrm>
            <a:off x="5756275" y="4222750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00110011, 01010101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51" name="Rectangle 34" descr="18"/>
          <p:cNvSpPr>
            <a:spLocks noChangeArrowheads="1"/>
          </p:cNvSpPr>
          <p:nvPr/>
        </p:nvSpPr>
        <p:spPr bwMode="auto">
          <a:xfrm>
            <a:off x="1104900" y="4557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16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52" name="Rectangle 35" descr="19"/>
          <p:cNvSpPr>
            <a:spLocks noChangeArrowheads="1"/>
          </p:cNvSpPr>
          <p:nvPr/>
        </p:nvSpPr>
        <p:spPr bwMode="auto">
          <a:xfrm>
            <a:off x="3430588" y="455771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65,536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53" name="Rectangle 36" descr="20"/>
          <p:cNvSpPr>
            <a:spLocks noChangeArrowheads="1"/>
          </p:cNvSpPr>
          <p:nvPr/>
        </p:nvSpPr>
        <p:spPr bwMode="auto">
          <a:xfrm>
            <a:off x="5756275" y="4557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>
                <a:latin typeface="Arial" charset="0"/>
                <a:ea typeface="ＭＳ Ｐゴシック" pitchFamily="34" charset="-128"/>
              </a:rPr>
              <a:t>1010101010101010</a:t>
            </a:r>
            <a:endParaRPr lang="en-US" sz="16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4054" name="Line 37"/>
          <p:cNvSpPr>
            <a:spLocks noChangeShapeType="1"/>
          </p:cNvSpPr>
          <p:nvPr/>
        </p:nvSpPr>
        <p:spPr bwMode="auto">
          <a:xfrm>
            <a:off x="1104900" y="2638425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55" name="Line 39"/>
          <p:cNvSpPr>
            <a:spLocks noChangeShapeType="1"/>
          </p:cNvSpPr>
          <p:nvPr/>
        </p:nvSpPr>
        <p:spPr bwMode="auto">
          <a:xfrm>
            <a:off x="1104900" y="3552825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56" name="Line 40"/>
          <p:cNvSpPr>
            <a:spLocks noChangeShapeType="1"/>
          </p:cNvSpPr>
          <p:nvPr/>
        </p:nvSpPr>
        <p:spPr bwMode="auto">
          <a:xfrm>
            <a:off x="1104900" y="3887788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57" name="Line 41"/>
          <p:cNvSpPr>
            <a:spLocks noChangeShapeType="1"/>
          </p:cNvSpPr>
          <p:nvPr/>
        </p:nvSpPr>
        <p:spPr bwMode="auto">
          <a:xfrm>
            <a:off x="1104900" y="4222750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58" name="Line 42"/>
          <p:cNvSpPr>
            <a:spLocks noChangeShapeType="1"/>
          </p:cNvSpPr>
          <p:nvPr/>
        </p:nvSpPr>
        <p:spPr bwMode="auto">
          <a:xfrm>
            <a:off x="1104900" y="4892675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59" name="Line 43"/>
          <p:cNvSpPr>
            <a:spLocks noChangeShapeType="1"/>
          </p:cNvSpPr>
          <p:nvPr/>
        </p:nvSpPr>
        <p:spPr bwMode="auto">
          <a:xfrm>
            <a:off x="1104900" y="2698750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60" name="Line 44"/>
          <p:cNvSpPr>
            <a:spLocks noChangeShapeType="1"/>
          </p:cNvSpPr>
          <p:nvPr/>
        </p:nvSpPr>
        <p:spPr bwMode="auto">
          <a:xfrm>
            <a:off x="3430588" y="2638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61" name="Line 45"/>
          <p:cNvSpPr>
            <a:spLocks noChangeShapeType="1"/>
          </p:cNvSpPr>
          <p:nvPr/>
        </p:nvSpPr>
        <p:spPr bwMode="auto">
          <a:xfrm>
            <a:off x="5756275" y="2638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62" name="Line 46"/>
          <p:cNvSpPr>
            <a:spLocks noChangeShapeType="1"/>
          </p:cNvSpPr>
          <p:nvPr/>
        </p:nvSpPr>
        <p:spPr bwMode="auto">
          <a:xfrm>
            <a:off x="8081963" y="2638425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63" name="Line 55"/>
          <p:cNvSpPr>
            <a:spLocks noChangeShapeType="1"/>
          </p:cNvSpPr>
          <p:nvPr/>
        </p:nvSpPr>
        <p:spPr bwMode="auto">
          <a:xfrm>
            <a:off x="1104900" y="4557713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64" name="Line 38"/>
          <p:cNvSpPr>
            <a:spLocks noChangeShapeType="1"/>
          </p:cNvSpPr>
          <p:nvPr/>
        </p:nvSpPr>
        <p:spPr bwMode="auto">
          <a:xfrm>
            <a:off x="1104900" y="3217863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6D0C33D-69C5-46E1-98FD-D4A50B5C6A64}" type="slidenum">
              <a:rPr lang="en-US" sz="1400">
                <a:solidFill>
                  <a:schemeClr val="folHlink"/>
                </a:solidFill>
              </a:rPr>
              <a:pPr algn="r"/>
              <a:t>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Digital Image</a:t>
            </a:r>
          </a:p>
        </p:txBody>
      </p:sp>
      <p:pic>
        <p:nvPicPr>
          <p:cNvPr id="20484" name="Picture 5" descr="pixel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8263" y="2913063"/>
            <a:ext cx="6230937" cy="364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6774" name="Text Box 6"/>
          <p:cNvSpPr txBox="1">
            <a:spLocks noChangeArrowheads="1"/>
          </p:cNvSpPr>
          <p:nvPr/>
        </p:nvSpPr>
        <p:spPr bwMode="auto">
          <a:xfrm>
            <a:off x="398463" y="3217863"/>
            <a:ext cx="2209800" cy="1320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lIns="91365" tIns="45683" rIns="91365" bIns="45683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a grid of squares, each of which contains a single color</a:t>
            </a:r>
          </a:p>
        </p:txBody>
      </p:sp>
      <p:sp>
        <p:nvSpPr>
          <p:cNvPr id="416775" name="Text Box 7"/>
          <p:cNvSpPr txBox="1">
            <a:spLocks noChangeArrowheads="1"/>
          </p:cNvSpPr>
          <p:nvPr/>
        </p:nvSpPr>
        <p:spPr bwMode="auto">
          <a:xfrm>
            <a:off x="398463" y="5046663"/>
            <a:ext cx="2209800" cy="10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lIns="91365" tIns="45683" rIns="91365" bIns="45683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each square is called a pixel (for </a:t>
            </a:r>
            <a:r>
              <a:rPr lang="en-US" sz="2000" i="1">
                <a:solidFill>
                  <a:schemeClr val="tx2"/>
                </a:solidFill>
                <a:latin typeface="Arial" charset="0"/>
              </a:rPr>
              <a:t>picture element</a:t>
            </a:r>
            <a:r>
              <a:rPr lang="en-US" sz="2000">
                <a:solidFill>
                  <a:schemeClr val="tx2"/>
                </a:solidFill>
                <a:latin typeface="Arial" charset="0"/>
              </a:rPr>
              <a:t>)</a:t>
            </a:r>
          </a:p>
        </p:txBody>
      </p:sp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4724400" y="1905000"/>
            <a:ext cx="3505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65" tIns="45683" rIns="91365" bIns="45683">
            <a:spAutoFit/>
          </a:bodyPr>
          <a:lstStyle/>
          <a:p>
            <a:pPr eaLnBrk="0" hangingPunct="0"/>
            <a:r>
              <a:rPr lang="en-US" sz="1800">
                <a:solidFill>
                  <a:schemeClr val="tx2"/>
                </a:solidFill>
                <a:latin typeface="Arial" charset="0"/>
              </a:rPr>
              <a:t>Color images have 3 values per pixel; monochrome images have 1 value per pixel.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9401AD6-E24F-4F85-A75F-659C2D44E37E}" type="slidenum">
              <a:rPr lang="en-US" sz="1400">
                <a:solidFill>
                  <a:schemeClr val="folHlink"/>
                </a:solidFill>
              </a:rPr>
              <a:pPr algn="r"/>
              <a:t>30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Intensity Level Resolution</a:t>
            </a:r>
          </a:p>
        </p:txBody>
      </p:sp>
      <p:sp>
        <p:nvSpPr>
          <p:cNvPr id="45060" name="Rectangle 5"/>
          <p:cNvSpPr>
            <a:spLocks noChangeArrowheads="1"/>
          </p:cNvSpPr>
          <p:nvPr/>
        </p:nvSpPr>
        <p:spPr bwMode="auto">
          <a:xfrm>
            <a:off x="6580188" y="4764088"/>
            <a:ext cx="782637" cy="7905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6"/>
          <p:cNvSpPr>
            <a:spLocks noChangeArrowheads="1"/>
          </p:cNvSpPr>
          <p:nvPr/>
        </p:nvSpPr>
        <p:spPr bwMode="auto">
          <a:xfrm>
            <a:off x="7554913" y="3989388"/>
            <a:ext cx="781050" cy="1565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5062" name="Picture 9" descr="quantiz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905000"/>
            <a:ext cx="4570413" cy="457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10" descr="relie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2513013"/>
            <a:ext cx="2047875" cy="183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11" descr="relief_quantize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4643438"/>
            <a:ext cx="2047875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5" name="Text Box 12"/>
          <p:cNvSpPr txBox="1">
            <a:spLocks noChangeArrowheads="1"/>
          </p:cNvSpPr>
          <p:nvPr/>
        </p:nvSpPr>
        <p:spPr bwMode="auto">
          <a:xfrm rot="5400000">
            <a:off x="2029619" y="3240882"/>
            <a:ext cx="182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2"/>
                </a:solidFill>
                <a:latin typeface="Arial" charset="0"/>
              </a:rPr>
              <a:t>16 million colors</a:t>
            </a:r>
          </a:p>
        </p:txBody>
      </p:sp>
      <p:sp>
        <p:nvSpPr>
          <p:cNvPr id="45066" name="Text Box 13"/>
          <p:cNvSpPr txBox="1">
            <a:spLocks noChangeArrowheads="1"/>
          </p:cNvSpPr>
          <p:nvPr/>
        </p:nvSpPr>
        <p:spPr bwMode="auto">
          <a:xfrm rot="-5400000">
            <a:off x="846932" y="5323681"/>
            <a:ext cx="111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2"/>
                </a:solidFill>
                <a:latin typeface="Arial" charset="0"/>
              </a:rPr>
              <a:t>16 colors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711D3F-5AC4-4CFA-825B-444B48AE991D}" type="slidenum">
              <a:rPr lang="en-US" sz="1400">
                <a:solidFill>
                  <a:schemeClr val="folHlink"/>
                </a:solidFill>
              </a:rPr>
              <a:pPr algn="r"/>
              <a:t>31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Intensity Level Resolution</a:t>
            </a:r>
          </a:p>
        </p:txBody>
      </p:sp>
      <p:pic>
        <p:nvPicPr>
          <p:cNvPr id="46084" name="Picture 5" descr="QuantGra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81200"/>
            <a:ext cx="7999413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Rectangle 6"/>
          <p:cNvSpPr>
            <a:spLocks noChangeArrowheads="1"/>
          </p:cNvSpPr>
          <p:nvPr/>
        </p:nvSpPr>
        <p:spPr bwMode="auto">
          <a:xfrm>
            <a:off x="6580188" y="4764088"/>
            <a:ext cx="782637" cy="7905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7554913" y="3989388"/>
            <a:ext cx="781050" cy="1565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6580188" y="3987800"/>
            <a:ext cx="782637" cy="790575"/>
          </a:xfrm>
          <a:prstGeom prst="rect">
            <a:avLst/>
          </a:prstGeom>
          <a:solidFill>
            <a:srgbClr val="AAAAA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9"/>
          <p:cNvSpPr>
            <a:spLocks noChangeArrowheads="1"/>
          </p:cNvSpPr>
          <p:nvPr/>
        </p:nvSpPr>
        <p:spPr bwMode="auto">
          <a:xfrm>
            <a:off x="6581775" y="3206750"/>
            <a:ext cx="782638" cy="790575"/>
          </a:xfrm>
          <a:prstGeom prst="rect">
            <a:avLst/>
          </a:prstGeom>
          <a:solidFill>
            <a:srgbClr val="55555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5B22684-3615-4179-9CE9-5F873B3AFBC8}" type="slidenum">
              <a:rPr lang="en-US" sz="1400">
                <a:solidFill>
                  <a:schemeClr val="folHlink"/>
                </a:solidFill>
              </a:rPr>
              <a:pPr algn="r"/>
              <a:t>32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Intensity Level Resolution</a:t>
            </a:r>
          </a:p>
        </p:txBody>
      </p:sp>
      <p:pic>
        <p:nvPicPr>
          <p:cNvPr id="47108" name="Picture 4" descr="QuantGra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81200"/>
            <a:ext cx="7999413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6580188" y="4764088"/>
            <a:ext cx="782637" cy="7905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7554913" y="3989388"/>
            <a:ext cx="781050" cy="1565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6580188" y="3987800"/>
            <a:ext cx="782637" cy="790575"/>
          </a:xfrm>
          <a:prstGeom prst="rect">
            <a:avLst/>
          </a:prstGeom>
          <a:solidFill>
            <a:srgbClr val="AAAAA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6581775" y="3206750"/>
            <a:ext cx="782638" cy="790575"/>
          </a:xfrm>
          <a:prstGeom prst="rect">
            <a:avLst/>
          </a:prstGeom>
          <a:solidFill>
            <a:srgbClr val="55555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0266" name="Text Box 10"/>
          <p:cNvSpPr txBox="1">
            <a:spLocks noChangeArrowheads="1"/>
          </p:cNvSpPr>
          <p:nvPr/>
        </p:nvSpPr>
        <p:spPr bwMode="auto">
          <a:xfrm>
            <a:off x="4267200" y="3657600"/>
            <a:ext cx="2057400" cy="13144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600" dirty="0">
                <a:solidFill>
                  <a:schemeClr val="tx2"/>
                </a:solidFill>
                <a:latin typeface="Comic Sans MS" pitchFamily="66" charset="0"/>
              </a:rPr>
              <a:t>With 1-bit quantization, the output intensities are taken to be {0,255}.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DFF07F1-0CA4-42BC-B180-EE6F4544285C}" type="slidenum">
              <a:rPr lang="en-US" sz="1400">
                <a:solidFill>
                  <a:schemeClr val="folHlink"/>
                </a:solidFill>
              </a:rPr>
              <a:pPr algn="r"/>
              <a:t>33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Intensity Level Resolution</a:t>
            </a:r>
          </a:p>
        </p:txBody>
      </p:sp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/>
          <a:srcRect r="19489" b="50177"/>
          <a:stretch>
            <a:fillRect/>
          </a:stretch>
        </p:blipFill>
        <p:spPr bwMode="auto">
          <a:xfrm>
            <a:off x="573088" y="1438275"/>
            <a:ext cx="41021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4"/>
          <p:cNvPicPr>
            <a:picLocks noChangeAspect="1" noChangeArrowheads="1"/>
          </p:cNvPicPr>
          <p:nvPr/>
        </p:nvPicPr>
        <p:blipFill>
          <a:blip r:embed="rId4"/>
          <a:srcRect l="19508" t="49698"/>
          <a:stretch>
            <a:fillRect/>
          </a:stretch>
        </p:blipFill>
        <p:spPr bwMode="auto">
          <a:xfrm>
            <a:off x="4678363" y="3910013"/>
            <a:ext cx="4160837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2798763" y="1185863"/>
            <a:ext cx="1728787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>
                <a:latin typeface="Arial" charset="0"/>
                <a:ea typeface="ＭＳ Ｐゴシック" pitchFamily="34" charset="-128"/>
              </a:rPr>
              <a:t>128 grey levels (7 bpp)</a:t>
            </a:r>
            <a:endParaRPr lang="en-US" sz="12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4911725" y="1169988"/>
            <a:ext cx="16446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>
                <a:latin typeface="Arial" charset="0"/>
                <a:ea typeface="ＭＳ Ｐゴシック" pitchFamily="34" charset="-128"/>
              </a:rPr>
              <a:t>64 grey levels (6 bpp)</a:t>
            </a:r>
            <a:endParaRPr lang="en-US" sz="12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6956425" y="1169988"/>
            <a:ext cx="16446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>
                <a:latin typeface="Arial" charset="0"/>
                <a:ea typeface="ＭＳ Ｐゴシック" pitchFamily="34" charset="-128"/>
              </a:rPr>
              <a:t>32 grey levels (5 bpp)</a:t>
            </a:r>
            <a:endParaRPr lang="en-US" sz="12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774700" y="6338888"/>
            <a:ext cx="16446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>
                <a:latin typeface="Arial" charset="0"/>
                <a:ea typeface="ＭＳ Ｐゴシック" pitchFamily="34" charset="-128"/>
              </a:rPr>
              <a:t>16 grey levels (4 bpp)</a:t>
            </a:r>
            <a:endParaRPr lang="en-US" sz="12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2890838" y="6338888"/>
            <a:ext cx="1560512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>
                <a:latin typeface="Arial" charset="0"/>
                <a:ea typeface="ＭＳ Ｐゴシック" pitchFamily="34" charset="-128"/>
              </a:rPr>
              <a:t>8 grey levels (3 bpp)</a:t>
            </a:r>
            <a:endParaRPr lang="en-US" sz="12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4940300" y="6354763"/>
            <a:ext cx="1560513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>
                <a:latin typeface="Arial" charset="0"/>
                <a:ea typeface="ＭＳ Ｐゴシック" pitchFamily="34" charset="-128"/>
              </a:rPr>
              <a:t>4 grey levels (2 bpp)</a:t>
            </a:r>
            <a:endParaRPr lang="en-US" sz="120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6926263" y="6354763"/>
            <a:ext cx="1724025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200">
                <a:latin typeface="Arial" charset="0"/>
                <a:ea typeface="ＭＳ Ｐゴシック" pitchFamily="34" charset="-128"/>
              </a:rPr>
              <a:t>2 grey levels (1 bpp)</a:t>
            </a:r>
            <a:endParaRPr lang="en-US" sz="120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3"/>
          <a:srcRect t="49855" r="19489"/>
          <a:stretch>
            <a:fillRect/>
          </a:stretch>
        </p:blipFill>
        <p:spPr bwMode="auto">
          <a:xfrm>
            <a:off x="4694238" y="1427163"/>
            <a:ext cx="4102100" cy="247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2" name="Picture 14"/>
          <p:cNvPicPr>
            <a:picLocks noChangeAspect="1" noChangeArrowheads="1"/>
          </p:cNvPicPr>
          <p:nvPr/>
        </p:nvPicPr>
        <p:blipFill>
          <a:blip r:embed="rId4"/>
          <a:srcRect l="19508" b="50047"/>
          <a:stretch>
            <a:fillRect/>
          </a:stretch>
        </p:blipFill>
        <p:spPr bwMode="auto">
          <a:xfrm>
            <a:off x="549275" y="3908425"/>
            <a:ext cx="4160838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43" name="Text Box 5"/>
          <p:cNvSpPr txBox="1">
            <a:spLocks noChangeArrowheads="1"/>
          </p:cNvSpPr>
          <p:nvPr/>
        </p:nvSpPr>
        <p:spPr bwMode="auto">
          <a:xfrm>
            <a:off x="449263" y="1185863"/>
            <a:ext cx="2328862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>
                <a:latin typeface="Arial" charset="0"/>
                <a:ea typeface="ＭＳ Ｐゴシック" pitchFamily="34" charset="-128"/>
              </a:rPr>
              <a:t>256 grey levels (8 bits per pixel)</a:t>
            </a:r>
            <a:endParaRPr lang="en-US" sz="120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6D753F6-DD34-4D4A-B8C0-9515B37758EF}" type="slidenum">
              <a:rPr lang="en-US" sz="1400">
                <a:solidFill>
                  <a:schemeClr val="folHlink"/>
                </a:solidFill>
              </a:rPr>
              <a:pPr algn="r"/>
              <a:t>34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Intensity Level Resolution</a:t>
            </a:r>
          </a:p>
        </p:txBody>
      </p:sp>
      <p:grpSp>
        <p:nvGrpSpPr>
          <p:cNvPr id="49156" name="Group 4"/>
          <p:cNvGrpSpPr>
            <a:grpSpLocks/>
          </p:cNvGrpSpPr>
          <p:nvPr/>
        </p:nvGrpSpPr>
        <p:grpSpPr bwMode="auto">
          <a:xfrm>
            <a:off x="609600" y="1981200"/>
            <a:ext cx="1828800" cy="3636963"/>
            <a:chOff x="288" y="1357"/>
            <a:chExt cx="1152" cy="2291"/>
          </a:xfrm>
        </p:grpSpPr>
        <p:pic>
          <p:nvPicPr>
            <p:cNvPr id="49174" name="Picture 5" descr="relief_L_25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8" y="1357"/>
              <a:ext cx="1152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75" name="Picture 6" descr="relief_L_01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8" y="2618"/>
              <a:ext cx="1152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157" name="Group 7"/>
          <p:cNvGrpSpPr>
            <a:grpSpLocks/>
          </p:cNvGrpSpPr>
          <p:nvPr/>
        </p:nvGrpSpPr>
        <p:grpSpPr bwMode="auto">
          <a:xfrm>
            <a:off x="2692400" y="1981200"/>
            <a:ext cx="1828800" cy="3636963"/>
            <a:chOff x="1544" y="1357"/>
            <a:chExt cx="1152" cy="2291"/>
          </a:xfrm>
        </p:grpSpPr>
        <p:pic>
          <p:nvPicPr>
            <p:cNvPr id="49172" name="Picture 8" descr="relief_L_12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44" y="1357"/>
              <a:ext cx="1152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73" name="Picture 9" descr="relief_L_00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44" y="2618"/>
              <a:ext cx="1152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158" name="Group 10"/>
          <p:cNvGrpSpPr>
            <a:grpSpLocks/>
          </p:cNvGrpSpPr>
          <p:nvPr/>
        </p:nvGrpSpPr>
        <p:grpSpPr bwMode="auto">
          <a:xfrm>
            <a:off x="4775200" y="1981200"/>
            <a:ext cx="1828800" cy="3636963"/>
            <a:chOff x="2800" y="1357"/>
            <a:chExt cx="1152" cy="2291"/>
          </a:xfrm>
        </p:grpSpPr>
        <p:pic>
          <p:nvPicPr>
            <p:cNvPr id="49170" name="Picture 11" descr="relief_L_06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00" y="1357"/>
              <a:ext cx="1152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71" name="Picture 12" descr="relief_L_00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00" y="2618"/>
              <a:ext cx="1152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159" name="Group 13"/>
          <p:cNvGrpSpPr>
            <a:grpSpLocks/>
          </p:cNvGrpSpPr>
          <p:nvPr/>
        </p:nvGrpSpPr>
        <p:grpSpPr bwMode="auto">
          <a:xfrm>
            <a:off x="6858000" y="1981200"/>
            <a:ext cx="1828800" cy="3636963"/>
            <a:chOff x="4224" y="1357"/>
            <a:chExt cx="1152" cy="2291"/>
          </a:xfrm>
        </p:grpSpPr>
        <p:pic>
          <p:nvPicPr>
            <p:cNvPr id="49168" name="Picture 14" descr="relief_L_03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224" y="1357"/>
              <a:ext cx="1152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9" name="Picture 15" descr="relief_L_00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224" y="2618"/>
              <a:ext cx="1152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160" name="Text Box 16"/>
          <p:cNvSpPr txBox="1">
            <a:spLocks noChangeArrowheads="1"/>
          </p:cNvSpPr>
          <p:nvPr/>
        </p:nvSpPr>
        <p:spPr bwMode="auto">
          <a:xfrm>
            <a:off x="766763" y="3560763"/>
            <a:ext cx="1514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8 bits 256 levels</a:t>
            </a:r>
          </a:p>
        </p:txBody>
      </p:sp>
      <p:sp>
        <p:nvSpPr>
          <p:cNvPr id="49161" name="Text Box 17"/>
          <p:cNvSpPr txBox="1">
            <a:spLocks noChangeArrowheads="1"/>
          </p:cNvSpPr>
          <p:nvPr/>
        </p:nvSpPr>
        <p:spPr bwMode="auto">
          <a:xfrm>
            <a:off x="2849563" y="3560763"/>
            <a:ext cx="1514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7 bits 128 levels</a:t>
            </a:r>
          </a:p>
        </p:txBody>
      </p:sp>
      <p:sp>
        <p:nvSpPr>
          <p:cNvPr id="49162" name="Text Box 18"/>
          <p:cNvSpPr txBox="1">
            <a:spLocks noChangeArrowheads="1"/>
          </p:cNvSpPr>
          <p:nvPr/>
        </p:nvSpPr>
        <p:spPr bwMode="auto">
          <a:xfrm>
            <a:off x="4983163" y="3560763"/>
            <a:ext cx="1412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6 bits 64 levels</a:t>
            </a:r>
          </a:p>
        </p:txBody>
      </p:sp>
      <p:sp>
        <p:nvSpPr>
          <p:cNvPr id="49163" name="Text Box 19"/>
          <p:cNvSpPr txBox="1">
            <a:spLocks noChangeArrowheads="1"/>
          </p:cNvSpPr>
          <p:nvPr/>
        </p:nvSpPr>
        <p:spPr bwMode="auto">
          <a:xfrm>
            <a:off x="7065963" y="3560763"/>
            <a:ext cx="1412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5 bits 32 levels</a:t>
            </a:r>
          </a:p>
        </p:txBody>
      </p:sp>
      <p:sp>
        <p:nvSpPr>
          <p:cNvPr id="49164" name="Text Box 20"/>
          <p:cNvSpPr txBox="1">
            <a:spLocks noChangeArrowheads="1"/>
          </p:cNvSpPr>
          <p:nvPr/>
        </p:nvSpPr>
        <p:spPr bwMode="auto">
          <a:xfrm>
            <a:off x="817563" y="5586413"/>
            <a:ext cx="1412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4 bits 16 levels</a:t>
            </a:r>
          </a:p>
        </p:txBody>
      </p:sp>
      <p:sp>
        <p:nvSpPr>
          <p:cNvPr id="49165" name="Text Box 21"/>
          <p:cNvSpPr txBox="1">
            <a:spLocks noChangeArrowheads="1"/>
          </p:cNvSpPr>
          <p:nvPr/>
        </p:nvSpPr>
        <p:spPr bwMode="auto">
          <a:xfrm>
            <a:off x="2925763" y="5586413"/>
            <a:ext cx="1362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3 bits  8 levels</a:t>
            </a:r>
          </a:p>
        </p:txBody>
      </p:sp>
      <p:sp>
        <p:nvSpPr>
          <p:cNvPr id="49166" name="Text Box 22"/>
          <p:cNvSpPr txBox="1">
            <a:spLocks noChangeArrowheads="1"/>
          </p:cNvSpPr>
          <p:nvPr/>
        </p:nvSpPr>
        <p:spPr bwMode="auto">
          <a:xfrm>
            <a:off x="5033963" y="5586413"/>
            <a:ext cx="1311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2 bits 4 levels</a:t>
            </a:r>
          </a:p>
        </p:txBody>
      </p:sp>
      <p:sp>
        <p:nvSpPr>
          <p:cNvPr id="49167" name="Text Box 23"/>
          <p:cNvSpPr txBox="1">
            <a:spLocks noChangeArrowheads="1"/>
          </p:cNvSpPr>
          <p:nvPr/>
        </p:nvSpPr>
        <p:spPr bwMode="auto">
          <a:xfrm>
            <a:off x="7156450" y="5586413"/>
            <a:ext cx="1231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8" tIns="45709" rIns="91418" bIns="45709">
            <a:spAutoFit/>
          </a:bodyPr>
          <a:lstStyle/>
          <a:p>
            <a:pPr algn="ctr" eaLnBrk="0" hangingPunct="0"/>
            <a:r>
              <a:rPr lang="en-US" sz="1600">
                <a:solidFill>
                  <a:schemeClr val="tx2"/>
                </a:solidFill>
              </a:rPr>
              <a:t>1 bit 2 levels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11D8D43-18F4-4944-8F42-39A786EF877E}" type="slidenum">
              <a:rPr lang="en-US" sz="1400">
                <a:solidFill>
                  <a:schemeClr val="folHlink"/>
                </a:solidFill>
              </a:rPr>
              <a:pPr algn="r"/>
              <a:t>35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Resolution: How much is enough?</a:t>
            </a:r>
          </a:p>
        </p:txBody>
      </p:sp>
      <p:sp>
        <p:nvSpPr>
          <p:cNvPr id="50180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/>
              <a:t>How many samples and gray levels are required for a good approximation?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Quality of an image depends on number of pixels and gray-level number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The more these parameters are increased, the closer the digitized array approximates the original image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But: Storage &amp; processing requirements increase rapidly as a function of N, M, and 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4C9CCD0-52B6-4E09-A26F-8CED09AFFB96}" type="slidenum">
              <a:rPr lang="en-US" sz="1400">
                <a:solidFill>
                  <a:schemeClr val="folHlink"/>
                </a:solidFill>
              </a:rPr>
              <a:pPr algn="r"/>
              <a:t>36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Resolution: How much is enough?</a:t>
            </a:r>
          </a:p>
        </p:txBody>
      </p:sp>
      <p:sp>
        <p:nvSpPr>
          <p:cNvPr id="51204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/>
              <a:t>Depends on what is in the image and what you would like to do with it</a:t>
            </a:r>
          </a:p>
        </p:txBody>
      </p:sp>
      <p:pic>
        <p:nvPicPr>
          <p:cNvPr id="5120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0288" y="3079750"/>
            <a:ext cx="3206750" cy="2406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1206" name="Picture 5" descr="ca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4425" y="3076575"/>
            <a:ext cx="322897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7" name="Rectangle 3"/>
          <p:cNvSpPr>
            <a:spLocks noChangeArrowheads="1"/>
          </p:cNvSpPr>
          <p:nvPr/>
        </p:nvSpPr>
        <p:spPr bwMode="auto">
          <a:xfrm>
            <a:off x="762000" y="5632450"/>
            <a:ext cx="82296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IE" sz="2000"/>
              <a:t>The picture on the right is fine for counting the number of cars, but not for reading the number plate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5"/>
          <p:cNvGrpSpPr>
            <a:grpSpLocks/>
          </p:cNvGrpSpPr>
          <p:nvPr/>
        </p:nvGrpSpPr>
        <p:grpSpPr bwMode="auto">
          <a:xfrm>
            <a:off x="838200" y="3048000"/>
            <a:ext cx="7848600" cy="3355975"/>
            <a:chOff x="144" y="1584"/>
            <a:chExt cx="6153" cy="2614"/>
          </a:xfrm>
        </p:grpSpPr>
        <p:pic>
          <p:nvPicPr>
            <p:cNvPr id="52231" name="Picture 6" descr="type_bicubic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10" y="3466"/>
              <a:ext cx="3687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2" name="Picture 7" descr="type_original"/>
            <p:cNvPicPr>
              <a:picLocks noChangeAspect="1" noChangeArrowheads="1"/>
            </p:cNvPicPr>
            <p:nvPr/>
          </p:nvPicPr>
          <p:blipFill>
            <a:blip r:embed="rId4"/>
            <a:srcRect l="9763"/>
            <a:stretch>
              <a:fillRect/>
            </a:stretch>
          </p:blipFill>
          <p:spPr bwMode="auto">
            <a:xfrm>
              <a:off x="144" y="1584"/>
              <a:ext cx="2662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3" name="Picture 8" descr="type_neares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27" y="2132"/>
              <a:ext cx="2950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4" name="Picture 9" descr="type_bilinear"/>
            <p:cNvPicPr>
              <a:picLocks noChangeAspect="1" noChangeArrowheads="1"/>
            </p:cNvPicPr>
            <p:nvPr/>
          </p:nvPicPr>
          <p:blipFill>
            <a:blip r:embed="rId6"/>
            <a:srcRect r="6248"/>
            <a:stretch>
              <a:fillRect/>
            </a:stretch>
          </p:blipFill>
          <p:spPr bwMode="auto">
            <a:xfrm>
              <a:off x="2697" y="2803"/>
              <a:ext cx="3456" cy="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5" name="Picture 10" descr="type_original_33%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352" y="1831"/>
              <a:ext cx="974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6" name="Picture 11" descr="type_nearest_33%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017" y="2373"/>
              <a:ext cx="974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7" name="Picture 12" descr="type_bilinear_33%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51" y="3048"/>
              <a:ext cx="121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8" name="Picture 13" descr="type_bicubic_3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61" y="3721"/>
              <a:ext cx="121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2239" name="Group 14"/>
            <p:cNvGrpSpPr>
              <a:grpSpLocks/>
            </p:cNvGrpSpPr>
            <p:nvPr/>
          </p:nvGrpSpPr>
          <p:grpSpPr bwMode="auto">
            <a:xfrm>
              <a:off x="1977" y="2064"/>
              <a:ext cx="384" cy="1776"/>
              <a:chOff x="1776" y="2064"/>
              <a:chExt cx="384" cy="1776"/>
            </a:xfrm>
          </p:grpSpPr>
          <p:sp>
            <p:nvSpPr>
              <p:cNvPr id="52244" name="Freeform 15"/>
              <p:cNvSpPr>
                <a:spLocks/>
              </p:cNvSpPr>
              <p:nvPr/>
            </p:nvSpPr>
            <p:spPr bwMode="auto">
              <a:xfrm>
                <a:off x="1776" y="2064"/>
                <a:ext cx="384" cy="1776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1776 h 1776"/>
                  <a:gd name="T4" fmla="*/ 0 w 384"/>
                  <a:gd name="T5" fmla="*/ 1776 h 177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1776"/>
                  <a:gd name="T11" fmla="*/ 384 w 384"/>
                  <a:gd name="T12" fmla="*/ 1776 h 17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45" name="Freeform 16"/>
              <p:cNvSpPr>
                <a:spLocks/>
              </p:cNvSpPr>
              <p:nvPr/>
            </p:nvSpPr>
            <p:spPr bwMode="auto">
              <a:xfrm>
                <a:off x="1776" y="2064"/>
                <a:ext cx="384" cy="1104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165 h 1776"/>
                  <a:gd name="T4" fmla="*/ 0 w 384"/>
                  <a:gd name="T5" fmla="*/ 165 h 177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1776"/>
                  <a:gd name="T11" fmla="*/ 384 w 384"/>
                  <a:gd name="T12" fmla="*/ 1776 h 17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46" name="Freeform 17"/>
              <p:cNvSpPr>
                <a:spLocks/>
              </p:cNvSpPr>
              <p:nvPr/>
            </p:nvSpPr>
            <p:spPr bwMode="auto">
              <a:xfrm>
                <a:off x="1776" y="2064"/>
                <a:ext cx="384" cy="432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1 h 1776"/>
                  <a:gd name="T4" fmla="*/ 0 w 384"/>
                  <a:gd name="T5" fmla="*/ 1 h 177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1776"/>
                  <a:gd name="T11" fmla="*/ 384 w 384"/>
                  <a:gd name="T12" fmla="*/ 1776 h 17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40" name="Group 18"/>
            <p:cNvGrpSpPr>
              <a:grpSpLocks/>
            </p:cNvGrpSpPr>
            <p:nvPr/>
          </p:nvGrpSpPr>
          <p:grpSpPr bwMode="auto">
            <a:xfrm flipH="1">
              <a:off x="2505" y="2064"/>
              <a:ext cx="384" cy="1776"/>
              <a:chOff x="1776" y="2064"/>
              <a:chExt cx="384" cy="1776"/>
            </a:xfrm>
          </p:grpSpPr>
          <p:sp>
            <p:nvSpPr>
              <p:cNvPr id="52241" name="Freeform 19"/>
              <p:cNvSpPr>
                <a:spLocks/>
              </p:cNvSpPr>
              <p:nvPr/>
            </p:nvSpPr>
            <p:spPr bwMode="auto">
              <a:xfrm>
                <a:off x="1776" y="2064"/>
                <a:ext cx="384" cy="1776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1776 h 1776"/>
                  <a:gd name="T4" fmla="*/ 0 w 384"/>
                  <a:gd name="T5" fmla="*/ 1776 h 177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1776"/>
                  <a:gd name="T11" fmla="*/ 384 w 384"/>
                  <a:gd name="T12" fmla="*/ 1776 h 17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42" name="Freeform 20"/>
              <p:cNvSpPr>
                <a:spLocks/>
              </p:cNvSpPr>
              <p:nvPr/>
            </p:nvSpPr>
            <p:spPr bwMode="auto">
              <a:xfrm>
                <a:off x="1776" y="2064"/>
                <a:ext cx="384" cy="1104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165 h 1776"/>
                  <a:gd name="T4" fmla="*/ 0 w 384"/>
                  <a:gd name="T5" fmla="*/ 165 h 177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1776"/>
                  <a:gd name="T11" fmla="*/ 384 w 384"/>
                  <a:gd name="T12" fmla="*/ 1776 h 17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43" name="Freeform 21"/>
              <p:cNvSpPr>
                <a:spLocks/>
              </p:cNvSpPr>
              <p:nvPr/>
            </p:nvSpPr>
            <p:spPr bwMode="auto">
              <a:xfrm>
                <a:off x="1776" y="2064"/>
                <a:ext cx="384" cy="432"/>
              </a:xfrm>
              <a:custGeom>
                <a:avLst/>
                <a:gdLst>
                  <a:gd name="T0" fmla="*/ 384 w 384"/>
                  <a:gd name="T1" fmla="*/ 0 h 1776"/>
                  <a:gd name="T2" fmla="*/ 384 w 384"/>
                  <a:gd name="T3" fmla="*/ 1 h 1776"/>
                  <a:gd name="T4" fmla="*/ 0 w 384"/>
                  <a:gd name="T5" fmla="*/ 1 h 1776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1776"/>
                  <a:gd name="T11" fmla="*/ 384 w 384"/>
                  <a:gd name="T12" fmla="*/ 1776 h 17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1776">
                    <a:moveTo>
                      <a:pt x="384" y="0"/>
                    </a:moveTo>
                    <a:lnTo>
                      <a:pt x="384" y="1776"/>
                    </a:lnTo>
                    <a:lnTo>
                      <a:pt x="0" y="1776"/>
                    </a:lnTo>
                  </a:path>
                </a:pathLst>
              </a:cu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2227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B6C9C1D-6A6A-4D9E-A7B5-E4A3011ADEBC}" type="slidenum">
              <a:rPr lang="en-US" sz="1400">
                <a:solidFill>
                  <a:schemeClr val="folHlink"/>
                </a:solidFill>
              </a:rPr>
              <a:pPr algn="r"/>
              <a:t>37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Interpolation</a:t>
            </a:r>
          </a:p>
        </p:txBody>
      </p:sp>
      <p:sp>
        <p:nvSpPr>
          <p:cNvPr id="52229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/>
              <a:t>Image resizing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/>
              <a:t>Three methods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/>
          </a:p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/>
          </a:p>
        </p:txBody>
      </p:sp>
      <p:pic>
        <p:nvPicPr>
          <p:cNvPr id="52230" name="Picture 2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20000" y="3886200"/>
            <a:ext cx="509588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90A7E00-D505-4604-8021-4D24DDBDECAC}" type="slidenum">
              <a:rPr lang="en-US" sz="1400">
                <a:solidFill>
                  <a:schemeClr val="folHlink"/>
                </a:solidFill>
              </a:rPr>
              <a:pPr algn="r"/>
              <a:t>38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Enlarging an Image</a:t>
            </a:r>
          </a:p>
        </p:txBody>
      </p:sp>
      <p:sp>
        <p:nvSpPr>
          <p:cNvPr id="461831" name="Rectangle 1027"/>
          <p:cNvSpPr>
            <a:spLocks noChangeArrowheads="1"/>
          </p:cNvSpPr>
          <p:nvPr/>
        </p:nvSpPr>
        <p:spPr bwMode="auto">
          <a:xfrm>
            <a:off x="457200" y="17526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rgbClr val="800000"/>
                </a:solidFill>
              </a:rPr>
              <a:t>Pixel replication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[1 2 3 4 5]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 [1 1 2 2 3 3 4 4 5 5]   (One step)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[1 1 1 2 2 2 3 3 3 4 4 4 5 5 5] (Two step)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/>
          </a:p>
        </p:txBody>
      </p:sp>
      <p:pic>
        <p:nvPicPr>
          <p:cNvPr id="46183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724400"/>
            <a:ext cx="24384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83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4191000"/>
            <a:ext cx="29718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Rectangle 12"/>
          <p:cNvSpPr>
            <a:spLocks noChangeArrowheads="1"/>
          </p:cNvSpPr>
          <p:nvPr/>
        </p:nvSpPr>
        <p:spPr bwMode="auto">
          <a:xfrm>
            <a:off x="2590800" y="3886200"/>
            <a:ext cx="914400" cy="1828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61837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9800" y="4191000"/>
            <a:ext cx="1912938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18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18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B4E03CB-67C0-42AF-AB8F-1728D65FBAE4}" type="slidenum">
              <a:rPr lang="en-US" sz="1400">
                <a:solidFill>
                  <a:schemeClr val="folHlink"/>
                </a:solidFill>
              </a:rPr>
              <a:pPr algn="r"/>
              <a:t>39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Enlarging an Image</a:t>
            </a:r>
          </a:p>
        </p:txBody>
      </p:sp>
      <p:grpSp>
        <p:nvGrpSpPr>
          <p:cNvPr id="54276" name="Group 7"/>
          <p:cNvGrpSpPr>
            <a:grpSpLocks/>
          </p:cNvGrpSpPr>
          <p:nvPr/>
        </p:nvGrpSpPr>
        <p:grpSpPr bwMode="auto">
          <a:xfrm>
            <a:off x="304800" y="2209800"/>
            <a:ext cx="1177925" cy="3225800"/>
            <a:chOff x="240" y="1632"/>
            <a:chExt cx="816" cy="2304"/>
          </a:xfrm>
        </p:grpSpPr>
        <p:pic>
          <p:nvPicPr>
            <p:cNvPr id="523272" name="Picture 8" descr="resize test 0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6" y="3360"/>
              <a:ext cx="576" cy="576"/>
            </a:xfrm>
            <a:prstGeom prst="rect">
              <a:avLst/>
            </a:prstGeom>
            <a:noFill/>
            <a:effectLst>
              <a:outerShdw dist="107763" dir="2700000" algn="ctr" rotWithShape="0">
                <a:srgbClr val="4D4D4D">
                  <a:alpha val="50000"/>
                </a:srgbClr>
              </a:outerShdw>
            </a:effectLst>
          </p:spPr>
        </p:pic>
        <p:pic>
          <p:nvPicPr>
            <p:cNvPr id="523273" name="Picture 9" descr="resize test 0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8" y="1632"/>
              <a:ext cx="144" cy="144"/>
            </a:xfrm>
            <a:prstGeom prst="rect">
              <a:avLst/>
            </a:prstGeom>
            <a:noFill/>
            <a:effectLst>
              <a:outerShdw dist="107763" dir="2700000" algn="ctr" rotWithShape="0">
                <a:srgbClr val="4D4D4D"/>
              </a:outerShdw>
            </a:effectLst>
          </p:spPr>
        </p:pic>
        <p:sp>
          <p:nvSpPr>
            <p:cNvPr id="523274" name="Text Box 10"/>
            <p:cNvSpPr txBox="1">
              <a:spLocks noChangeArrowheads="1"/>
            </p:cNvSpPr>
            <p:nvPr/>
          </p:nvSpPr>
          <p:spPr bwMode="auto">
            <a:xfrm>
              <a:off x="240" y="2208"/>
              <a:ext cx="816" cy="82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lIns="91429" tIns="45714" rIns="91429" bIns="45714">
              <a:spAutoFit/>
            </a:bodyPr>
            <a:lstStyle/>
            <a:p>
              <a:pPr eaLnBrk="0" hangingPunct="0">
                <a:defRPr/>
              </a:pPr>
              <a:r>
                <a:rPr lang="en-US" sz="1400">
                  <a:solidFill>
                    <a:schemeClr val="tx2"/>
                  </a:solidFill>
                  <a:latin typeface="Comic Sans MS" pitchFamily="66" charset="0"/>
                </a:rPr>
                <a:t>Example: </a:t>
              </a:r>
            </a:p>
            <a:p>
              <a:pPr eaLnBrk="0" hangingPunct="0">
                <a:defRPr/>
              </a:pPr>
              <a:r>
                <a:rPr lang="en-US" sz="1400">
                  <a:solidFill>
                    <a:schemeClr val="tx2"/>
                  </a:solidFill>
                  <a:latin typeface="Comic Sans MS" pitchFamily="66" charset="0"/>
                </a:rPr>
                <a:t>zoom this image 4x to get this image.</a:t>
              </a:r>
            </a:p>
          </p:txBody>
        </p:sp>
        <p:sp>
          <p:nvSpPr>
            <p:cNvPr id="54292" name="Line 11"/>
            <p:cNvSpPr>
              <a:spLocks noChangeShapeType="1"/>
            </p:cNvSpPr>
            <p:nvPr/>
          </p:nvSpPr>
          <p:spPr bwMode="auto">
            <a:xfrm flipV="1">
              <a:off x="864" y="1872"/>
              <a:ext cx="0" cy="528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93" name="Line 12"/>
            <p:cNvSpPr>
              <a:spLocks noChangeShapeType="1"/>
            </p:cNvSpPr>
            <p:nvPr/>
          </p:nvSpPr>
          <p:spPr bwMode="auto">
            <a:xfrm>
              <a:off x="864" y="2880"/>
              <a:ext cx="0" cy="43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620838" y="2209800"/>
            <a:ext cx="3327400" cy="3878263"/>
            <a:chOff x="1152" y="1632"/>
            <a:chExt cx="2305" cy="2770"/>
          </a:xfrm>
        </p:grpSpPr>
        <p:pic>
          <p:nvPicPr>
            <p:cNvPr id="523278" name="Picture 14" descr="resize test 0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52" y="1632"/>
              <a:ext cx="2305" cy="2305"/>
            </a:xfrm>
            <a:prstGeom prst="rect">
              <a:avLst/>
            </a:prstGeom>
            <a:noFill/>
            <a:effectLst>
              <a:outerShdw dist="107763" dir="2700000" algn="ctr" rotWithShape="0">
                <a:srgbClr val="4D4D4D">
                  <a:alpha val="50000"/>
                </a:srgbClr>
              </a:outerShdw>
            </a:effectLst>
          </p:spPr>
        </p:pic>
        <p:sp>
          <p:nvSpPr>
            <p:cNvPr id="523279" name="Text Box 15"/>
            <p:cNvSpPr txBox="1">
              <a:spLocks noChangeArrowheads="1"/>
            </p:cNvSpPr>
            <p:nvPr/>
          </p:nvSpPr>
          <p:spPr bwMode="auto">
            <a:xfrm>
              <a:off x="1152" y="4032"/>
              <a:ext cx="2304" cy="370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4D4D4D">
                  <a:alpha val="50000"/>
                </a:srgbClr>
              </a:outerShdw>
            </a:effectLst>
          </p:spPr>
          <p:txBody>
            <a:bodyPr lIns="91429" tIns="45714" rIns="91429" bIns="45714">
              <a:spAutoFit/>
            </a:bodyPr>
            <a:lstStyle/>
            <a:p>
              <a:pPr eaLnBrk="0" hangingPunct="0">
                <a:defRPr/>
              </a:pPr>
              <a:r>
                <a:rPr lang="en-US" sz="1400">
                  <a:solidFill>
                    <a:schemeClr val="tx2"/>
                  </a:solidFill>
                  <a:latin typeface="Comic Sans MS" pitchFamily="66" charset="0"/>
                </a:rPr>
                <a:t>Start with a blank image 4 times the linear dimensions of the original.</a:t>
              </a:r>
            </a:p>
          </p:txBody>
        </p:sp>
      </p:grpSp>
      <p:sp>
        <p:nvSpPr>
          <p:cNvPr id="523282" name="Text Box 18"/>
          <p:cNvSpPr txBox="1">
            <a:spLocks noChangeArrowheads="1"/>
          </p:cNvSpPr>
          <p:nvPr/>
        </p:nvSpPr>
        <p:spPr bwMode="auto">
          <a:xfrm>
            <a:off x="5334000" y="5570538"/>
            <a:ext cx="3324225" cy="5175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4D4D4D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Fill in every 4th pixel in every 4th row with the original pixel values.</a:t>
            </a:r>
          </a:p>
        </p:txBody>
      </p:sp>
      <p:pic>
        <p:nvPicPr>
          <p:cNvPr id="523283" name="Picture 19" descr="resize test 0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60988" y="2209800"/>
            <a:ext cx="3325812" cy="3227388"/>
          </a:xfrm>
          <a:prstGeom prst="rect">
            <a:avLst/>
          </a:prstGeom>
          <a:noFill/>
          <a:effectLst>
            <a:outerShdw dist="107763" dir="2700000" algn="ctr" rotWithShape="0">
              <a:srgbClr val="4D4D4D">
                <a:alpha val="50000"/>
              </a:srgbClr>
            </a:outerShdw>
          </a:effectLst>
        </p:spPr>
      </p:pic>
      <p:sp>
        <p:nvSpPr>
          <p:cNvPr id="523284" name="Text Box 20"/>
          <p:cNvSpPr txBox="1">
            <a:spLocks noChangeArrowheads="1"/>
          </p:cNvSpPr>
          <p:nvPr/>
        </p:nvSpPr>
        <p:spPr bwMode="auto">
          <a:xfrm>
            <a:off x="8610600" y="19700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23285" name="Text Box 21"/>
          <p:cNvSpPr txBox="1">
            <a:spLocks noChangeArrowheads="1"/>
          </p:cNvSpPr>
          <p:nvPr/>
        </p:nvSpPr>
        <p:spPr bwMode="auto">
          <a:xfrm>
            <a:off x="8610600" y="25542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23286" name="Text Box 22"/>
          <p:cNvSpPr txBox="1">
            <a:spLocks noChangeArrowheads="1"/>
          </p:cNvSpPr>
          <p:nvPr/>
        </p:nvSpPr>
        <p:spPr bwMode="auto">
          <a:xfrm>
            <a:off x="8623300" y="31638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23287" name="Text Box 23"/>
          <p:cNvSpPr txBox="1">
            <a:spLocks noChangeArrowheads="1"/>
          </p:cNvSpPr>
          <p:nvPr/>
        </p:nvSpPr>
        <p:spPr bwMode="auto">
          <a:xfrm>
            <a:off x="8610600" y="37734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23288" name="Text Box 24"/>
          <p:cNvSpPr txBox="1">
            <a:spLocks noChangeArrowheads="1"/>
          </p:cNvSpPr>
          <p:nvPr/>
        </p:nvSpPr>
        <p:spPr bwMode="auto">
          <a:xfrm>
            <a:off x="8610600" y="43576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23289" name="Text Box 25"/>
          <p:cNvSpPr txBox="1">
            <a:spLocks noChangeArrowheads="1"/>
          </p:cNvSpPr>
          <p:nvPr/>
        </p:nvSpPr>
        <p:spPr bwMode="auto">
          <a:xfrm>
            <a:off x="8610600" y="49926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4286" name="Text Box 26"/>
          <p:cNvSpPr txBox="1">
            <a:spLocks noChangeArrowheads="1"/>
          </p:cNvSpPr>
          <p:nvPr/>
        </p:nvSpPr>
        <p:spPr bwMode="auto">
          <a:xfrm>
            <a:off x="5334000" y="5334000"/>
            <a:ext cx="2159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.</a:t>
            </a:r>
          </a:p>
          <a:p>
            <a:r>
              <a:rPr lang="en-US" sz="1000"/>
              <a:t>.</a:t>
            </a:r>
          </a:p>
          <a:p>
            <a:r>
              <a:rPr lang="en-US" sz="10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3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2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2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23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2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2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282" grpId="0" animBg="1"/>
      <p:bldP spid="523284" grpId="0"/>
      <p:bldP spid="523285" grpId="0"/>
      <p:bldP spid="523286" grpId="0"/>
      <p:bldP spid="523287" grpId="0"/>
      <p:bldP spid="523288" grpId="0"/>
      <p:bldP spid="5232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739850-A5F7-4E68-8A3B-FBE408B05445}" type="slidenum">
              <a:rPr lang="en-US" sz="1400">
                <a:solidFill>
                  <a:schemeClr val="folHlink"/>
                </a:solidFill>
              </a:rPr>
              <a:pPr algn="r"/>
              <a:t>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Formation</a:t>
            </a:r>
          </a:p>
        </p:txBody>
      </p:sp>
      <p:pic>
        <p:nvPicPr>
          <p:cNvPr id="21508" name="Picture 6" descr="Image Formation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0988" y="1752600"/>
            <a:ext cx="614997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09" name="Group 8"/>
          <p:cNvGrpSpPr>
            <a:grpSpLocks/>
          </p:cNvGrpSpPr>
          <p:nvPr/>
        </p:nvGrpSpPr>
        <p:grpSpPr bwMode="auto">
          <a:xfrm>
            <a:off x="1344613" y="3729038"/>
            <a:ext cx="685800" cy="1600200"/>
            <a:chOff x="655" y="2058"/>
            <a:chExt cx="432" cy="1008"/>
          </a:xfrm>
        </p:grpSpPr>
        <p:sp>
          <p:nvSpPr>
            <p:cNvPr id="354313" name="AutoShape 9"/>
            <p:cNvSpPr>
              <a:spLocks noChangeArrowheads="1"/>
            </p:cNvSpPr>
            <p:nvPr/>
          </p:nvSpPr>
          <p:spPr bwMode="auto">
            <a:xfrm rot="-2926132">
              <a:off x="415" y="2315"/>
              <a:ext cx="912" cy="432"/>
            </a:xfrm>
            <a:prstGeom prst="rightArrow">
              <a:avLst>
                <a:gd name="adj1" fmla="val 50000"/>
                <a:gd name="adj2" fmla="val 52778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2">
                  <a:alpha val="50000"/>
                </a:schemeClr>
              </a:outerShdw>
            </a:effectLst>
          </p:spPr>
          <p:txBody>
            <a:bodyPr lIns="102590" tIns="51296" rIns="102590" bIns="51296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7" name="Text Box 10"/>
            <p:cNvSpPr txBox="1">
              <a:spLocks noChangeArrowheads="1"/>
            </p:cNvSpPr>
            <p:nvPr/>
          </p:nvSpPr>
          <p:spPr bwMode="auto">
            <a:xfrm rot="-2926132">
              <a:off x="329" y="2437"/>
              <a:ext cx="10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00" tIns="46000" rIns="92000" bIns="46000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</a:rPr>
                <a:t>object</a:t>
              </a:r>
            </a:p>
          </p:txBody>
        </p:sp>
      </p:grpSp>
      <p:grpSp>
        <p:nvGrpSpPr>
          <p:cNvPr id="21510" name="Group 11"/>
          <p:cNvGrpSpPr>
            <a:grpSpLocks/>
          </p:cNvGrpSpPr>
          <p:nvPr/>
        </p:nvGrpSpPr>
        <p:grpSpPr bwMode="auto">
          <a:xfrm>
            <a:off x="6551613" y="5118100"/>
            <a:ext cx="1601787" cy="685800"/>
            <a:chOff x="3935" y="2933"/>
            <a:chExt cx="1009" cy="432"/>
          </a:xfrm>
        </p:grpSpPr>
        <p:sp>
          <p:nvSpPr>
            <p:cNvPr id="354316" name="AutoShape 12"/>
            <p:cNvSpPr>
              <a:spLocks noChangeArrowheads="1"/>
            </p:cNvSpPr>
            <p:nvPr/>
          </p:nvSpPr>
          <p:spPr bwMode="auto">
            <a:xfrm rot="-10005100">
              <a:off x="3935" y="2933"/>
              <a:ext cx="960" cy="432"/>
            </a:xfrm>
            <a:prstGeom prst="rightArrow">
              <a:avLst>
                <a:gd name="adj1" fmla="val 50000"/>
                <a:gd name="adj2" fmla="val 55556"/>
              </a:avLst>
            </a:prstGeom>
            <a:solidFill>
              <a:srgbClr val="00FF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2">
                  <a:alpha val="50000"/>
                </a:schemeClr>
              </a:outerShdw>
            </a:effectLst>
          </p:spPr>
          <p:txBody>
            <a:bodyPr lIns="102590" tIns="51296" rIns="102590" bIns="51296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5" name="Text Box 13"/>
            <p:cNvSpPr txBox="1">
              <a:spLocks noChangeArrowheads="1"/>
            </p:cNvSpPr>
            <p:nvPr/>
          </p:nvSpPr>
          <p:spPr bwMode="auto">
            <a:xfrm rot="794900">
              <a:off x="3936" y="3023"/>
              <a:ext cx="10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00" tIns="46000" rIns="92000" bIns="46000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</a:rPr>
                <a:t>image plane</a:t>
              </a:r>
            </a:p>
          </p:txBody>
        </p:sp>
      </p:grpSp>
      <p:grpSp>
        <p:nvGrpSpPr>
          <p:cNvPr id="21511" name="Group 14"/>
          <p:cNvGrpSpPr>
            <a:grpSpLocks/>
          </p:cNvGrpSpPr>
          <p:nvPr/>
        </p:nvGrpSpPr>
        <p:grpSpPr bwMode="auto">
          <a:xfrm>
            <a:off x="3505200" y="1676400"/>
            <a:ext cx="685800" cy="1600200"/>
            <a:chOff x="1985" y="669"/>
            <a:chExt cx="432" cy="1008"/>
          </a:xfrm>
        </p:grpSpPr>
        <p:sp>
          <p:nvSpPr>
            <p:cNvPr id="354319" name="AutoShape 15"/>
            <p:cNvSpPr>
              <a:spLocks noChangeArrowheads="1"/>
            </p:cNvSpPr>
            <p:nvPr/>
          </p:nvSpPr>
          <p:spPr bwMode="auto">
            <a:xfrm rot="4141073">
              <a:off x="1745" y="1004"/>
              <a:ext cx="912" cy="432"/>
            </a:xfrm>
            <a:prstGeom prst="rightArrow">
              <a:avLst>
                <a:gd name="adj1" fmla="val 50000"/>
                <a:gd name="adj2" fmla="val 52778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2">
                  <a:alpha val="50000"/>
                </a:schemeClr>
              </a:outerShdw>
            </a:effectLst>
          </p:spPr>
          <p:txBody>
            <a:bodyPr lIns="102590" tIns="51296" rIns="102590" bIns="51296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3" name="Text Box 16"/>
            <p:cNvSpPr txBox="1">
              <a:spLocks noChangeArrowheads="1"/>
            </p:cNvSpPr>
            <p:nvPr/>
          </p:nvSpPr>
          <p:spPr bwMode="auto">
            <a:xfrm rot="4141073">
              <a:off x="1687" y="1048"/>
              <a:ext cx="10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00" tIns="46000" rIns="92000" bIns="46000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</a:rPr>
                <a:t>lens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0C18795-F050-4893-A04D-28AB276A4DBC}" type="slidenum">
              <a:rPr lang="en-US" sz="1400">
                <a:solidFill>
                  <a:schemeClr val="folHlink"/>
                </a:solidFill>
              </a:rPr>
              <a:pPr algn="r"/>
              <a:t>40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Enlarging an Image</a:t>
            </a:r>
          </a:p>
        </p:txBody>
      </p:sp>
      <p:pic>
        <p:nvPicPr>
          <p:cNvPr id="525329" name="Picture 17" descr="resize test 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82813"/>
            <a:ext cx="3325813" cy="3227387"/>
          </a:xfrm>
          <a:prstGeom prst="rect">
            <a:avLst/>
          </a:prstGeom>
          <a:noFill/>
          <a:effectLst>
            <a:outerShdw dist="107763" dir="2700000" algn="ctr" rotWithShape="0">
              <a:srgbClr val="4D4D4D">
                <a:alpha val="50000"/>
              </a:srgbClr>
            </a:outerShdw>
          </a:effectLst>
        </p:spPr>
      </p:pic>
      <p:pic>
        <p:nvPicPr>
          <p:cNvPr id="525330" name="Picture 18" descr="resize test 0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2182813"/>
            <a:ext cx="3327400" cy="3227387"/>
          </a:xfrm>
          <a:prstGeom prst="rect">
            <a:avLst/>
          </a:prstGeom>
          <a:noFill/>
          <a:effectLst>
            <a:outerShdw dist="107763" dir="2700000" algn="ctr" rotWithShape="0">
              <a:srgbClr val="4D4D4D">
                <a:alpha val="50000"/>
              </a:srgbClr>
            </a:outerShdw>
          </a:effectLst>
        </p:spPr>
      </p:pic>
      <p:sp>
        <p:nvSpPr>
          <p:cNvPr id="55302" name="Rectangle 19"/>
          <p:cNvSpPr>
            <a:spLocks noChangeArrowheads="1"/>
          </p:cNvSpPr>
          <p:nvPr/>
        </p:nvSpPr>
        <p:spPr bwMode="auto">
          <a:xfrm>
            <a:off x="2324100" y="3378200"/>
            <a:ext cx="585788" cy="560388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3" name="Line 20"/>
          <p:cNvSpPr>
            <a:spLocks noChangeShapeType="1"/>
          </p:cNvSpPr>
          <p:nvPr/>
        </p:nvSpPr>
        <p:spPr bwMode="auto">
          <a:xfrm flipV="1">
            <a:off x="2909888" y="2182813"/>
            <a:ext cx="2078037" cy="119221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304" name="Line 21"/>
          <p:cNvSpPr>
            <a:spLocks noChangeShapeType="1"/>
          </p:cNvSpPr>
          <p:nvPr/>
        </p:nvSpPr>
        <p:spPr bwMode="auto">
          <a:xfrm>
            <a:off x="2909888" y="3933825"/>
            <a:ext cx="2078037" cy="14763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5334" name="Text Box 22"/>
          <p:cNvSpPr txBox="1">
            <a:spLocks noChangeArrowheads="1"/>
          </p:cNvSpPr>
          <p:nvPr/>
        </p:nvSpPr>
        <p:spPr bwMode="auto">
          <a:xfrm>
            <a:off x="762000" y="5683250"/>
            <a:ext cx="7689850" cy="3365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Detail showing every 4th pixel in every 4th row with the original pixel values. </a:t>
            </a:r>
          </a:p>
        </p:txBody>
      </p:sp>
      <p:sp>
        <p:nvSpPr>
          <p:cNvPr id="55306" name="Text Box 23"/>
          <p:cNvSpPr txBox="1">
            <a:spLocks noChangeArrowheads="1"/>
          </p:cNvSpPr>
          <p:nvPr/>
        </p:nvSpPr>
        <p:spPr bwMode="auto">
          <a:xfrm>
            <a:off x="8382000" y="19446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307" name="Text Box 24"/>
          <p:cNvSpPr txBox="1">
            <a:spLocks noChangeArrowheads="1"/>
          </p:cNvSpPr>
          <p:nvPr/>
        </p:nvSpPr>
        <p:spPr bwMode="auto">
          <a:xfrm>
            <a:off x="8382000" y="25288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308" name="Text Box 25"/>
          <p:cNvSpPr txBox="1">
            <a:spLocks noChangeArrowheads="1"/>
          </p:cNvSpPr>
          <p:nvPr/>
        </p:nvSpPr>
        <p:spPr bwMode="auto">
          <a:xfrm>
            <a:off x="8394700" y="31384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309" name="Text Box 26"/>
          <p:cNvSpPr txBox="1">
            <a:spLocks noChangeArrowheads="1"/>
          </p:cNvSpPr>
          <p:nvPr/>
        </p:nvSpPr>
        <p:spPr bwMode="auto">
          <a:xfrm>
            <a:off x="8382000" y="37480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310" name="Text Box 27"/>
          <p:cNvSpPr txBox="1">
            <a:spLocks noChangeArrowheads="1"/>
          </p:cNvSpPr>
          <p:nvPr/>
        </p:nvSpPr>
        <p:spPr bwMode="auto">
          <a:xfrm>
            <a:off x="8382000" y="43322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311" name="Text Box 28"/>
          <p:cNvSpPr txBox="1">
            <a:spLocks noChangeArrowheads="1"/>
          </p:cNvSpPr>
          <p:nvPr/>
        </p:nvSpPr>
        <p:spPr bwMode="auto">
          <a:xfrm>
            <a:off x="8382000" y="4967288"/>
            <a:ext cx="539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96C2121-0680-4A87-8DBC-FC51A2C501F0}" type="slidenum">
              <a:rPr lang="en-US" sz="1400">
                <a:solidFill>
                  <a:schemeClr val="folHlink"/>
                </a:solidFill>
              </a:rPr>
              <a:pPr algn="r"/>
              <a:t>41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Enlarging an Image</a:t>
            </a:r>
          </a:p>
        </p:txBody>
      </p:sp>
      <p:pic>
        <p:nvPicPr>
          <p:cNvPr id="527364" name="Picture 4" descr="resize test 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7925" y="2106613"/>
            <a:ext cx="3325813" cy="3227387"/>
          </a:xfrm>
          <a:prstGeom prst="rect">
            <a:avLst/>
          </a:prstGeom>
          <a:noFill/>
          <a:effectLst>
            <a:outerShdw dist="107763" dir="2700000" algn="ctr" rotWithShape="0">
              <a:srgbClr val="4D4D4D">
                <a:alpha val="50000"/>
              </a:srgbClr>
            </a:outerShdw>
          </a:effectLst>
        </p:spPr>
      </p:pic>
      <p:pic>
        <p:nvPicPr>
          <p:cNvPr id="527365" name="Picture 5" descr="resize test 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2106613"/>
            <a:ext cx="3327400" cy="3227387"/>
          </a:xfrm>
          <a:prstGeom prst="rect">
            <a:avLst/>
          </a:prstGeom>
          <a:noFill/>
          <a:effectLst>
            <a:outerShdw dist="107763" dir="2700000" algn="ctr" rotWithShape="0">
              <a:srgbClr val="4D4D4D">
                <a:alpha val="50000"/>
              </a:srgbClr>
            </a:outerShdw>
          </a:effectLst>
        </p:spPr>
      </p:pic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2324100" y="3302000"/>
            <a:ext cx="585788" cy="560388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 flipV="1">
            <a:off x="2909888" y="2106613"/>
            <a:ext cx="2078037" cy="119221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2909888" y="3857625"/>
            <a:ext cx="2078037" cy="14763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7369" name="Text Box 9"/>
          <p:cNvSpPr txBox="1">
            <a:spLocks noChangeArrowheads="1"/>
          </p:cNvSpPr>
          <p:nvPr/>
        </p:nvSpPr>
        <p:spPr bwMode="auto">
          <a:xfrm>
            <a:off x="762000" y="5607050"/>
            <a:ext cx="7689850" cy="3365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1429" tIns="45714" rIns="91429" bIns="45714">
            <a:spAutoFit/>
          </a:bodyPr>
          <a:lstStyle/>
          <a:p>
            <a:pPr algn="ctr" eaLnBrk="0" hangingPunct="0"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Replicate the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809FA7F-5427-474E-95C0-AF5F6D113D72}" type="slidenum">
              <a:rPr lang="en-US" sz="1400">
                <a:solidFill>
                  <a:schemeClr val="folHlink"/>
                </a:solidFill>
              </a:rPr>
              <a:pPr algn="r"/>
              <a:t>42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Reducing an Image</a:t>
            </a:r>
          </a:p>
        </p:txBody>
      </p:sp>
      <p:pic>
        <p:nvPicPr>
          <p:cNvPr id="529412" name="Picture 4" descr="downsamp_test_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9600" y="2347913"/>
            <a:ext cx="1662113" cy="1614487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pic>
        <p:nvPicPr>
          <p:cNvPr id="529413" name="Picture 5" descr="downsamp_test_0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9600" y="5845175"/>
            <a:ext cx="415925" cy="403225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2017713" y="3962400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9415" name="Text Box 7"/>
          <p:cNvSpPr txBox="1">
            <a:spLocks noChangeArrowheads="1"/>
          </p:cNvSpPr>
          <p:nvPr/>
        </p:nvSpPr>
        <p:spPr bwMode="auto">
          <a:xfrm>
            <a:off x="1879600" y="4273550"/>
            <a:ext cx="1177925" cy="11557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Example: </a:t>
            </a:r>
          </a:p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decimate this image 4x to get this image.</a:t>
            </a: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5343525" y="3021013"/>
            <a:ext cx="2352675" cy="216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64117" tIns="123087" rIns="164117" bIns="123087">
            <a:spAutoFit/>
          </a:bodyPr>
          <a:lstStyle/>
          <a:p>
            <a:pPr defTabSz="820738" eaLnBrk="0" hangingPunct="0"/>
            <a:r>
              <a:rPr lang="en-US" sz="2500">
                <a:solidFill>
                  <a:schemeClr val="tx2"/>
                </a:solidFill>
              </a:rPr>
              <a:t>Decimation by a factor of </a:t>
            </a:r>
            <a:r>
              <a:rPr lang="en-US" sz="2500" i="1">
                <a:solidFill>
                  <a:schemeClr val="tx2"/>
                </a:solidFill>
              </a:rPr>
              <a:t>n</a:t>
            </a:r>
            <a:r>
              <a:rPr lang="en-US" sz="2500">
                <a:solidFill>
                  <a:schemeClr val="tx2"/>
                </a:solidFill>
              </a:rPr>
              <a:t>: take every </a:t>
            </a:r>
            <a:r>
              <a:rPr lang="en-US" sz="2500" i="1">
                <a:solidFill>
                  <a:schemeClr val="tx2"/>
                </a:solidFill>
              </a:rPr>
              <a:t>n</a:t>
            </a:r>
            <a:r>
              <a:rPr lang="en-US" sz="2500">
                <a:solidFill>
                  <a:schemeClr val="tx2"/>
                </a:solidFill>
              </a:rPr>
              <a:t>th pixel in every </a:t>
            </a:r>
            <a:r>
              <a:rPr lang="en-US" sz="2500" i="1">
                <a:solidFill>
                  <a:schemeClr val="tx2"/>
                </a:solidFill>
              </a:rPr>
              <a:t>n</a:t>
            </a:r>
            <a:r>
              <a:rPr lang="en-US" sz="2500">
                <a:solidFill>
                  <a:schemeClr val="tx2"/>
                </a:solidFill>
              </a:rPr>
              <a:t>th row</a:t>
            </a:r>
          </a:p>
        </p:txBody>
      </p:sp>
      <p:sp>
        <p:nvSpPr>
          <p:cNvPr id="57353" name="Rectangle 1027"/>
          <p:cNvSpPr>
            <a:spLocks noChangeArrowheads="1"/>
          </p:cNvSpPr>
          <p:nvPr/>
        </p:nvSpPr>
        <p:spPr bwMode="auto">
          <a:xfrm>
            <a:off x="457200" y="1600200"/>
            <a:ext cx="8534400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rgbClr val="800000"/>
                </a:solidFill>
              </a:rPr>
              <a:t>Pixel Decimation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CC9388F-C70B-4749-A675-26C234D223F0}" type="slidenum">
              <a:rPr lang="en-US" sz="1400">
                <a:solidFill>
                  <a:schemeClr val="folHlink"/>
                </a:solidFill>
              </a:rPr>
              <a:pPr algn="r"/>
              <a:t>43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Reducing an Image</a:t>
            </a:r>
          </a:p>
        </p:txBody>
      </p:sp>
      <p:pic>
        <p:nvPicPr>
          <p:cNvPr id="535556" name="Picture 4" descr="downsamp_test_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6038" y="2014538"/>
            <a:ext cx="1662112" cy="1614487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pic>
        <p:nvPicPr>
          <p:cNvPr id="535557" name="Picture 5" descr="downsamp_test_0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16038" y="5511800"/>
            <a:ext cx="415925" cy="403225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1316038" y="2014538"/>
            <a:ext cx="485775" cy="471487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1316038" y="2014538"/>
            <a:ext cx="3255962" cy="4032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1801813" y="2014538"/>
            <a:ext cx="6164262" cy="4032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1316038" y="2486025"/>
            <a:ext cx="3255962" cy="322738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>
            <a:off x="1801813" y="2486025"/>
            <a:ext cx="6164262" cy="322738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>
            <a:off x="1454150" y="3629025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5564" name="Text Box 12"/>
          <p:cNvSpPr txBox="1">
            <a:spLocks noChangeArrowheads="1"/>
          </p:cNvSpPr>
          <p:nvPr/>
        </p:nvSpPr>
        <p:spPr bwMode="auto">
          <a:xfrm>
            <a:off x="1316038" y="3940175"/>
            <a:ext cx="1177925" cy="11557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Example: </a:t>
            </a:r>
          </a:p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decimate this image 4x to get this image.</a:t>
            </a:r>
          </a:p>
        </p:txBody>
      </p:sp>
      <p:pic>
        <p:nvPicPr>
          <p:cNvPr id="535565" name="Picture 13" descr="downsamp_test_0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2417763"/>
            <a:ext cx="3430588" cy="33305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535566" name="Text Box 14"/>
          <p:cNvSpPr txBox="1">
            <a:spLocks noChangeArrowheads="1"/>
          </p:cNvSpPr>
          <p:nvPr/>
        </p:nvSpPr>
        <p:spPr bwMode="auto">
          <a:xfrm>
            <a:off x="6650038" y="4905375"/>
            <a:ext cx="1662112" cy="11906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Zoom in on a section for a closer look at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E15D03A-FE46-4A6E-9A85-FD0DA85CDB7C}" type="slidenum">
              <a:rPr lang="en-US" sz="1400">
                <a:solidFill>
                  <a:schemeClr val="folHlink"/>
                </a:solidFill>
              </a:rPr>
              <a:pPr algn="r"/>
              <a:t>44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Reducing an Image</a:t>
            </a:r>
          </a:p>
        </p:txBody>
      </p:sp>
      <p:pic>
        <p:nvPicPr>
          <p:cNvPr id="537604" name="Picture 4" descr="downsamp_test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4250" y="2422525"/>
            <a:ext cx="3430588" cy="33305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537605" name="Picture 5" descr="downsamp_test_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8288" y="2019300"/>
            <a:ext cx="1662112" cy="1614488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pic>
        <p:nvPicPr>
          <p:cNvPr id="537606" name="Picture 6" descr="downsamp_test_0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8288" y="5516563"/>
            <a:ext cx="415925" cy="403225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1538288" y="2019300"/>
            <a:ext cx="485775" cy="471488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1676400" y="3633788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7609" name="Text Box 9"/>
          <p:cNvSpPr txBox="1">
            <a:spLocks noChangeArrowheads="1"/>
          </p:cNvSpPr>
          <p:nvPr/>
        </p:nvSpPr>
        <p:spPr bwMode="auto">
          <a:xfrm>
            <a:off x="1538288" y="3944938"/>
            <a:ext cx="1177925" cy="11557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Example: </a:t>
            </a:r>
          </a:p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decimate this image 4x to get this image.</a:t>
            </a:r>
          </a:p>
        </p:txBody>
      </p:sp>
      <p:sp>
        <p:nvSpPr>
          <p:cNvPr id="537610" name="Text Box 10"/>
          <p:cNvSpPr txBox="1">
            <a:spLocks noChangeArrowheads="1"/>
          </p:cNvSpPr>
          <p:nvPr/>
        </p:nvSpPr>
        <p:spPr bwMode="auto">
          <a:xfrm>
            <a:off x="6734175" y="5180013"/>
            <a:ext cx="1800225" cy="9159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Keep every 4th pixel in every 4th row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924B7C9-4A68-4478-A809-259248A9670D}" type="slidenum">
              <a:rPr lang="en-US" sz="1400">
                <a:solidFill>
                  <a:schemeClr val="folHlink"/>
                </a:solidFill>
              </a:rPr>
              <a:pPr algn="r"/>
              <a:t>45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Reducing an Image</a:t>
            </a:r>
          </a:p>
        </p:txBody>
      </p:sp>
      <p:pic>
        <p:nvPicPr>
          <p:cNvPr id="539652" name="Picture 4" descr="downsamp_test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4250" y="2581275"/>
            <a:ext cx="3430588" cy="33305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539653" name="Picture 5" descr="downsamp_test_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8288" y="2178050"/>
            <a:ext cx="1662112" cy="1614488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pic>
        <p:nvPicPr>
          <p:cNvPr id="539654" name="Picture 6" descr="downsamp_test_0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8288" y="5675313"/>
            <a:ext cx="415925" cy="403225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1538288" y="2178050"/>
            <a:ext cx="485775" cy="471488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1676400" y="3792538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9657" name="Text Box 9"/>
          <p:cNvSpPr txBox="1">
            <a:spLocks noChangeArrowheads="1"/>
          </p:cNvSpPr>
          <p:nvPr/>
        </p:nvSpPr>
        <p:spPr bwMode="auto">
          <a:xfrm>
            <a:off x="1538288" y="4103688"/>
            <a:ext cx="1177925" cy="11557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Example: </a:t>
            </a:r>
          </a:p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decimate this image 4x to get this image.</a:t>
            </a:r>
          </a:p>
        </p:txBody>
      </p:sp>
      <p:sp>
        <p:nvSpPr>
          <p:cNvPr id="539658" name="Text Box 10"/>
          <p:cNvSpPr txBox="1">
            <a:spLocks noChangeArrowheads="1"/>
          </p:cNvSpPr>
          <p:nvPr/>
        </p:nvSpPr>
        <p:spPr bwMode="auto">
          <a:xfrm>
            <a:off x="7080250" y="5607050"/>
            <a:ext cx="145415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ignore all the 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6CE5323-0A3E-42B8-AA8A-5646F0218478}" type="slidenum">
              <a:rPr lang="en-US" sz="1400">
                <a:solidFill>
                  <a:schemeClr val="folHlink"/>
                </a:solidFill>
              </a:rPr>
              <a:pPr algn="r"/>
              <a:t>46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Reducing an Image</a:t>
            </a:r>
          </a:p>
        </p:txBody>
      </p:sp>
      <p:pic>
        <p:nvPicPr>
          <p:cNvPr id="533508" name="Picture 4" descr="downsamp_test_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6038" y="5402263"/>
            <a:ext cx="415925" cy="403225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pic>
        <p:nvPicPr>
          <p:cNvPr id="533509" name="Picture 5" descr="downsamp_test_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16038" y="1905000"/>
            <a:ext cx="1662112" cy="1614488"/>
          </a:xfrm>
          <a:prstGeom prst="rect">
            <a:avLst/>
          </a:prstGeom>
          <a:noFill/>
          <a:effectLst>
            <a:outerShdw dist="63500" dir="3187806" algn="ctr" rotWithShape="0">
              <a:srgbClr val="808080">
                <a:alpha val="50000"/>
              </a:srgbClr>
            </a:outerShdw>
          </a:effectLst>
        </p:spPr>
      </p:pic>
      <p:sp>
        <p:nvSpPr>
          <p:cNvPr id="61446" name="Line 6"/>
          <p:cNvSpPr>
            <a:spLocks noChangeShapeType="1"/>
          </p:cNvSpPr>
          <p:nvPr/>
        </p:nvSpPr>
        <p:spPr bwMode="auto">
          <a:xfrm>
            <a:off x="1454150" y="3519488"/>
            <a:ext cx="0" cy="18827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3511" name="Text Box 7"/>
          <p:cNvSpPr txBox="1">
            <a:spLocks noChangeArrowheads="1"/>
          </p:cNvSpPr>
          <p:nvPr/>
        </p:nvSpPr>
        <p:spPr bwMode="auto">
          <a:xfrm>
            <a:off x="1316038" y="3830638"/>
            <a:ext cx="1177925" cy="11557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Example: </a:t>
            </a:r>
          </a:p>
          <a:p>
            <a:pPr eaLnBrk="0" hangingPunct="0"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decimate this image 4x to get this image.</a:t>
            </a:r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 flipV="1">
            <a:off x="1316038" y="2308225"/>
            <a:ext cx="3255962" cy="309403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V="1">
            <a:off x="1731963" y="2308225"/>
            <a:ext cx="6165850" cy="309403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 flipV="1">
            <a:off x="1316038" y="5535613"/>
            <a:ext cx="3255962" cy="269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 flipV="1">
            <a:off x="1731963" y="5535613"/>
            <a:ext cx="6165850" cy="269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33516" name="Picture 12" descr="downsamp_test_0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2308225"/>
            <a:ext cx="3325813" cy="32289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533517" name="Text Box 13"/>
          <p:cNvSpPr txBox="1">
            <a:spLocks noChangeArrowheads="1"/>
          </p:cNvSpPr>
          <p:nvPr/>
        </p:nvSpPr>
        <p:spPr bwMode="auto">
          <a:xfrm>
            <a:off x="7135813" y="3652838"/>
            <a:ext cx="1454150" cy="9159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Copy them into a new image.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B111C42-0DBE-4CA2-9612-087416982BB1}" type="slidenum">
              <a:rPr lang="en-US" sz="1400">
                <a:solidFill>
                  <a:schemeClr val="folHlink"/>
                </a:solidFill>
              </a:rPr>
              <a:pPr algn="r"/>
              <a:t>47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sp>
        <p:nvSpPr>
          <p:cNvPr id="62468" name="Text Box 23"/>
          <p:cNvSpPr txBox="1">
            <a:spLocks noChangeArrowheads="1"/>
          </p:cNvSpPr>
          <p:nvPr/>
        </p:nvSpPr>
        <p:spPr bwMode="auto">
          <a:xfrm>
            <a:off x="762000" y="2457450"/>
            <a:ext cx="4572000" cy="31051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164117" tIns="123087" rIns="164117" bIns="123087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2200">
                <a:solidFill>
                  <a:schemeClr val="tx2"/>
                </a:solidFill>
              </a:rPr>
              <a:t>The “Nearest Neighbor” algorithm is a generalization of pixel replication and decimation.  </a:t>
            </a:r>
          </a:p>
          <a:p>
            <a:pPr defTabSz="820738" eaLnBrk="0" hangingPunct="0">
              <a:spcBef>
                <a:spcPct val="50000"/>
              </a:spcBef>
            </a:pPr>
            <a:r>
              <a:rPr lang="en-US" sz="2200">
                <a:solidFill>
                  <a:schemeClr val="tx2"/>
                </a:solidFill>
              </a:rPr>
              <a:t>It also includes fractional resizing, </a:t>
            </a:r>
            <a:r>
              <a:rPr lang="en-US" sz="2200" i="1">
                <a:solidFill>
                  <a:schemeClr val="tx2"/>
                </a:solidFill>
              </a:rPr>
              <a:t>i.e</a:t>
            </a:r>
            <a:r>
              <a:rPr lang="en-US" sz="2200">
                <a:solidFill>
                  <a:schemeClr val="tx2"/>
                </a:solidFill>
              </a:rPr>
              <a:t>. resizing an image so that it has </a:t>
            </a:r>
            <a:r>
              <a:rPr lang="en-US" sz="2200" i="1">
                <a:solidFill>
                  <a:schemeClr val="tx2"/>
                </a:solidFill>
              </a:rPr>
              <a:t>p</a:t>
            </a:r>
            <a:r>
              <a:rPr lang="en-US" sz="2200">
                <a:solidFill>
                  <a:schemeClr val="tx2"/>
                </a:solidFill>
              </a:rPr>
              <a:t>/</a:t>
            </a:r>
            <a:r>
              <a:rPr lang="en-US" sz="2200" i="1">
                <a:solidFill>
                  <a:schemeClr val="tx2"/>
                </a:solidFill>
              </a:rPr>
              <a:t>q</a:t>
            </a:r>
            <a:r>
              <a:rPr lang="en-US" sz="2200">
                <a:solidFill>
                  <a:schemeClr val="tx2"/>
                </a:solidFill>
              </a:rPr>
              <a:t> of the pixels per row and </a:t>
            </a:r>
            <a:r>
              <a:rPr lang="en-US" sz="2200" i="1">
                <a:solidFill>
                  <a:schemeClr val="tx2"/>
                </a:solidFill>
              </a:rPr>
              <a:t>p</a:t>
            </a:r>
            <a:r>
              <a:rPr lang="en-US" sz="2200">
                <a:solidFill>
                  <a:schemeClr val="tx2"/>
                </a:solidFill>
              </a:rPr>
              <a:t>/</a:t>
            </a:r>
            <a:r>
              <a:rPr lang="en-US" sz="2200" i="1">
                <a:solidFill>
                  <a:schemeClr val="tx2"/>
                </a:solidFill>
              </a:rPr>
              <a:t>q</a:t>
            </a:r>
            <a:r>
              <a:rPr lang="en-US" sz="2200">
                <a:solidFill>
                  <a:schemeClr val="tx2"/>
                </a:solidFill>
              </a:rPr>
              <a:t> of the rows in the original.  (</a:t>
            </a:r>
            <a:r>
              <a:rPr lang="en-US" sz="2200" i="1">
                <a:solidFill>
                  <a:schemeClr val="tx2"/>
                </a:solidFill>
              </a:rPr>
              <a:t>p</a:t>
            </a:r>
            <a:r>
              <a:rPr lang="en-US" sz="2200">
                <a:solidFill>
                  <a:schemeClr val="tx2"/>
                </a:solidFill>
              </a:rPr>
              <a:t> and </a:t>
            </a:r>
            <a:r>
              <a:rPr lang="en-US" sz="2200" i="1">
                <a:solidFill>
                  <a:schemeClr val="tx2"/>
                </a:solidFill>
              </a:rPr>
              <a:t>q</a:t>
            </a:r>
            <a:r>
              <a:rPr lang="en-US" sz="2200">
                <a:solidFill>
                  <a:schemeClr val="tx2"/>
                </a:solidFill>
              </a:rPr>
              <a:t> are both integers.)</a:t>
            </a:r>
          </a:p>
        </p:txBody>
      </p:sp>
      <p:pic>
        <p:nvPicPr>
          <p:cNvPr id="62469" name="Picture 25" descr="saguar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8188" y="1903413"/>
            <a:ext cx="2771775" cy="405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3F72006-CE3B-4FC0-946E-AA597E7C0421}" type="slidenum">
              <a:rPr lang="en-US" sz="1400">
                <a:solidFill>
                  <a:schemeClr val="folHlink"/>
                </a:solidFill>
              </a:rPr>
              <a:pPr algn="r"/>
              <a:t>48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sp>
        <p:nvSpPr>
          <p:cNvPr id="543750" name="Text Box 6"/>
          <p:cNvSpPr txBox="1">
            <a:spLocks noChangeArrowheads="1"/>
          </p:cNvSpPr>
          <p:nvPr/>
        </p:nvSpPr>
        <p:spPr bwMode="auto">
          <a:xfrm>
            <a:off x="3346450" y="1571625"/>
            <a:ext cx="1800225" cy="11906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Zoom in on a section for a closer look at the process</a:t>
            </a:r>
          </a:p>
        </p:txBody>
      </p:sp>
      <p:pic>
        <p:nvPicPr>
          <p:cNvPr id="63493" name="Picture 7" descr="saguaros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8825" y="1997075"/>
            <a:ext cx="2771775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4" name="Line 9"/>
          <p:cNvSpPr>
            <a:spLocks noChangeShapeType="1"/>
          </p:cNvSpPr>
          <p:nvPr/>
        </p:nvSpPr>
        <p:spPr bwMode="auto">
          <a:xfrm flipH="1">
            <a:off x="504825" y="2789238"/>
            <a:ext cx="5903913" cy="4857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495" name="Line 10"/>
          <p:cNvSpPr>
            <a:spLocks noChangeShapeType="1"/>
          </p:cNvSpPr>
          <p:nvPr/>
        </p:nvSpPr>
        <p:spPr bwMode="auto">
          <a:xfrm flipH="1">
            <a:off x="504825" y="3162300"/>
            <a:ext cx="5889625" cy="30702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496" name="Line 11"/>
          <p:cNvSpPr>
            <a:spLocks noChangeShapeType="1"/>
          </p:cNvSpPr>
          <p:nvPr/>
        </p:nvSpPr>
        <p:spPr bwMode="auto">
          <a:xfrm flipH="1">
            <a:off x="3592513" y="3140075"/>
            <a:ext cx="3216275" cy="31384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497" name="Line 12"/>
          <p:cNvSpPr>
            <a:spLocks noChangeShapeType="1"/>
          </p:cNvSpPr>
          <p:nvPr/>
        </p:nvSpPr>
        <p:spPr bwMode="auto">
          <a:xfrm flipH="1">
            <a:off x="3622675" y="2789238"/>
            <a:ext cx="3148013" cy="4857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43757" name="Picture 13" descr="saguaro_detail_1_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825" y="3275013"/>
            <a:ext cx="3105150" cy="30130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543758" name="Text Box 14"/>
          <p:cNvSpPr txBox="1">
            <a:spLocks noChangeArrowheads="1"/>
          </p:cNvSpPr>
          <p:nvPr/>
        </p:nvSpPr>
        <p:spPr bwMode="auto">
          <a:xfrm>
            <a:off x="4938713" y="5561013"/>
            <a:ext cx="1801812" cy="9159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Example: resize to 3/7 of the original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0CC8FE-BEF5-4B8F-BAD4-45C8E29B28C3}" type="slidenum">
              <a:rPr lang="en-US" sz="1400">
                <a:solidFill>
                  <a:schemeClr val="folHlink"/>
                </a:solidFill>
              </a:rPr>
              <a:pPr algn="r"/>
              <a:t>49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64516" name="Picture 4" descr="saguaros_detail_1_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825" y="3205163"/>
            <a:ext cx="31051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Line 5"/>
          <p:cNvSpPr>
            <a:spLocks noChangeShapeType="1"/>
          </p:cNvSpPr>
          <p:nvPr/>
        </p:nvSpPr>
        <p:spPr bwMode="auto">
          <a:xfrm flipH="1">
            <a:off x="1944688" y="1927225"/>
            <a:ext cx="2509837" cy="24733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 flipH="1" flipV="1">
            <a:off x="1946275" y="5364163"/>
            <a:ext cx="2508250" cy="5524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 flipH="1" flipV="1">
            <a:off x="2952750" y="5394325"/>
            <a:ext cx="5627688" cy="53816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20" name="Line 8"/>
          <p:cNvSpPr>
            <a:spLocks noChangeShapeType="1"/>
          </p:cNvSpPr>
          <p:nvPr/>
        </p:nvSpPr>
        <p:spPr bwMode="auto">
          <a:xfrm flipH="1">
            <a:off x="2982913" y="1927225"/>
            <a:ext cx="5627687" cy="24495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45801" name="Picture 9" descr="saguaros_detail_2_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4525" y="1927225"/>
            <a:ext cx="4138613" cy="4017963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545802" name="Text Box 10"/>
          <p:cNvSpPr txBox="1">
            <a:spLocks noChangeArrowheads="1"/>
          </p:cNvSpPr>
          <p:nvPr/>
        </p:nvSpPr>
        <p:spPr bwMode="auto">
          <a:xfrm>
            <a:off x="5978525" y="5692775"/>
            <a:ext cx="1662113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Zoom in for a better look</a:t>
            </a:r>
          </a:p>
        </p:txBody>
      </p:sp>
      <p:sp>
        <p:nvSpPr>
          <p:cNvPr id="545803" name="Text Box 11"/>
          <p:cNvSpPr txBox="1">
            <a:spLocks noChangeArrowheads="1"/>
          </p:cNvSpPr>
          <p:nvPr/>
        </p:nvSpPr>
        <p:spPr bwMode="auto">
          <a:xfrm>
            <a:off x="2722563" y="1524000"/>
            <a:ext cx="1385887" cy="3667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3/7 resize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DF783C1-030E-4E2B-960D-321EF8D49AC7}" type="slidenum">
              <a:rPr lang="en-US" sz="1400">
                <a:solidFill>
                  <a:schemeClr val="folHlink"/>
                </a:solidFill>
              </a:rPr>
              <a:pPr algn="r"/>
              <a:t>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Formation</a:t>
            </a:r>
          </a:p>
        </p:txBody>
      </p:sp>
      <p:pic>
        <p:nvPicPr>
          <p:cNvPr id="22532" name="Picture 12" descr="Image Formation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3388" y="1739900"/>
            <a:ext cx="614997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33" name="Group 14"/>
          <p:cNvGrpSpPr>
            <a:grpSpLocks/>
          </p:cNvGrpSpPr>
          <p:nvPr/>
        </p:nvGrpSpPr>
        <p:grpSpPr bwMode="auto">
          <a:xfrm rot="-3138160">
            <a:off x="2220913" y="3535363"/>
            <a:ext cx="2208212" cy="608012"/>
            <a:chOff x="816" y="2352"/>
            <a:chExt cx="1392" cy="384"/>
          </a:xfrm>
        </p:grpSpPr>
        <p:sp>
          <p:nvSpPr>
            <p:cNvPr id="424975" name="AutoShape 15"/>
            <p:cNvSpPr>
              <a:spLocks noChangeArrowheads="1"/>
            </p:cNvSpPr>
            <p:nvPr/>
          </p:nvSpPr>
          <p:spPr bwMode="auto">
            <a:xfrm>
              <a:off x="816" y="2352"/>
              <a:ext cx="1392" cy="384"/>
            </a:xfrm>
            <a:prstGeom prst="rightArrow">
              <a:avLst>
                <a:gd name="adj1" fmla="val 50000"/>
                <a:gd name="adj2" fmla="val 90625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2">
                  <a:alpha val="50000"/>
                </a:schemeClr>
              </a:outerShdw>
            </a:effectLst>
          </p:spPr>
          <p:txBody>
            <a:bodyPr wrap="none" lIns="102590" tIns="51296" rIns="102590" bIns="51296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35" name="Text Box 16"/>
            <p:cNvSpPr txBox="1">
              <a:spLocks noChangeArrowheads="1"/>
            </p:cNvSpPr>
            <p:nvPr/>
          </p:nvSpPr>
          <p:spPr bwMode="auto">
            <a:xfrm>
              <a:off x="934" y="2414"/>
              <a:ext cx="866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00" tIns="46000" rIns="92000" bIns="46000" anchor="ctr">
              <a:spAutoFit/>
            </a:bodyPr>
            <a:lstStyle/>
            <a:p>
              <a:pPr algn="ctr" eaLnBrk="0" hangingPunct="0"/>
              <a:r>
                <a:rPr lang="en-US" sz="2000">
                  <a:solidFill>
                    <a:schemeClr val="tx2"/>
                  </a:solidFill>
                </a:rPr>
                <a:t>light source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4ADFDA6-CC39-4BBB-A49F-879B70B801BB}" type="slidenum">
              <a:rPr lang="en-US" sz="1400">
                <a:solidFill>
                  <a:schemeClr val="folHlink"/>
                </a:solidFill>
              </a:rPr>
              <a:pPr algn="r"/>
              <a:t>50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547844" name="Picture 4" descr="saguaros_detail_2_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4388" y="2082800"/>
            <a:ext cx="4138612" cy="4017963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65541" name="Picture 5" descr="saguaros_detail_1_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8375" y="2514600"/>
            <a:ext cx="31051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7846" name="Text Box 6"/>
          <p:cNvSpPr txBox="1">
            <a:spLocks noChangeArrowheads="1"/>
          </p:cNvSpPr>
          <p:nvPr/>
        </p:nvSpPr>
        <p:spPr bwMode="auto">
          <a:xfrm>
            <a:off x="3670300" y="4867275"/>
            <a:ext cx="1663700" cy="9159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Outlined in blue:  7x7 pixel squares</a:t>
            </a:r>
          </a:p>
        </p:txBody>
      </p:sp>
      <p:sp>
        <p:nvSpPr>
          <p:cNvPr id="547847" name="Text Box 7"/>
          <p:cNvSpPr txBox="1">
            <a:spLocks noChangeArrowheads="1"/>
          </p:cNvSpPr>
          <p:nvPr/>
        </p:nvSpPr>
        <p:spPr bwMode="auto">
          <a:xfrm>
            <a:off x="2892425" y="1919288"/>
            <a:ext cx="1385888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3/7 resize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3DA4093-4B3D-4A61-BDE4-ED019F8D1FD4}" type="slidenum">
              <a:rPr lang="en-US" sz="1400">
                <a:solidFill>
                  <a:schemeClr val="folHlink"/>
                </a:solidFill>
              </a:rPr>
              <a:pPr algn="r"/>
              <a:t>51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549892" name="Picture 4" descr="saguaros_detail_2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8188" y="2076450"/>
            <a:ext cx="4138612" cy="4017963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66565" name="Picture 5" descr="saguaros_detail_1_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9138" y="2897188"/>
            <a:ext cx="31051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9894" name="Text Box 6"/>
          <p:cNvSpPr txBox="1">
            <a:spLocks noChangeArrowheads="1"/>
          </p:cNvSpPr>
          <p:nvPr/>
        </p:nvSpPr>
        <p:spPr bwMode="auto">
          <a:xfrm>
            <a:off x="3421063" y="4981575"/>
            <a:ext cx="2217737" cy="11906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In yellow: 3 pixels for every 7 rows, 3 pixels for every 7 cols.</a:t>
            </a:r>
          </a:p>
        </p:txBody>
      </p:sp>
      <p:sp>
        <p:nvSpPr>
          <p:cNvPr id="549895" name="Text Box 7"/>
          <p:cNvSpPr txBox="1">
            <a:spLocks noChangeArrowheads="1"/>
          </p:cNvSpPr>
          <p:nvPr/>
        </p:nvSpPr>
        <p:spPr bwMode="auto">
          <a:xfrm>
            <a:off x="2816225" y="2071688"/>
            <a:ext cx="1385888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3/7 resize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F5C5C06-C08D-46AC-9DEF-DA76A5E2F8FF}" type="slidenum">
              <a:rPr lang="en-US" sz="1400">
                <a:solidFill>
                  <a:schemeClr val="folHlink"/>
                </a:solidFill>
              </a:rPr>
              <a:pPr algn="r"/>
              <a:t>52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551940" name="Picture 4" descr="saguaros_detail_2_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001838"/>
            <a:ext cx="4138613" cy="4017962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67589" name="Picture 5" descr="saguaros_detail_1_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2590800"/>
            <a:ext cx="31051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1942" name="Text Box 6"/>
          <p:cNvSpPr txBox="1">
            <a:spLocks noChangeArrowheads="1"/>
          </p:cNvSpPr>
          <p:nvPr/>
        </p:nvSpPr>
        <p:spPr bwMode="auto">
          <a:xfrm>
            <a:off x="4710113" y="5408613"/>
            <a:ext cx="1731962" cy="9159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Keep the highlighted pixels…</a:t>
            </a:r>
          </a:p>
        </p:txBody>
      </p:sp>
      <p:sp>
        <p:nvSpPr>
          <p:cNvPr id="551943" name="Text Box 7"/>
          <p:cNvSpPr txBox="1">
            <a:spLocks noChangeArrowheads="1"/>
          </p:cNvSpPr>
          <p:nvPr/>
        </p:nvSpPr>
        <p:spPr bwMode="auto">
          <a:xfrm>
            <a:off x="2667000" y="1919288"/>
            <a:ext cx="1385888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3/7 resize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FEA8C73-8E5B-4960-A7FF-B52FE3808801}" type="slidenum">
              <a:rPr lang="en-US" sz="1400">
                <a:solidFill>
                  <a:schemeClr val="folHlink"/>
                </a:solidFill>
              </a:rPr>
              <a:pPr algn="r"/>
              <a:t>53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68612" name="Picture 4" descr="saguaros_detail_2_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001838"/>
            <a:ext cx="4138613" cy="401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5" descr="saguaros_detail_1_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3450" y="2362200"/>
            <a:ext cx="31051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990" name="Text Box 6"/>
          <p:cNvSpPr txBox="1">
            <a:spLocks noChangeArrowheads="1"/>
          </p:cNvSpPr>
          <p:nvPr/>
        </p:nvSpPr>
        <p:spPr bwMode="auto">
          <a:xfrm>
            <a:off x="4710113" y="5446713"/>
            <a:ext cx="1731962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… don’t keep the others.</a:t>
            </a:r>
          </a:p>
        </p:txBody>
      </p:sp>
      <p:sp>
        <p:nvSpPr>
          <p:cNvPr id="553991" name="Text Box 7"/>
          <p:cNvSpPr txBox="1">
            <a:spLocks noChangeArrowheads="1"/>
          </p:cNvSpPr>
          <p:nvPr/>
        </p:nvSpPr>
        <p:spPr bwMode="auto">
          <a:xfrm>
            <a:off x="2701925" y="1766888"/>
            <a:ext cx="1385888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3/7 resize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6613BA4-4E4A-4F45-940C-02EE9A70EB44}" type="slidenum">
              <a:rPr lang="en-US" sz="1400">
                <a:solidFill>
                  <a:schemeClr val="folHlink"/>
                </a:solidFill>
              </a:rPr>
              <a:pPr algn="r"/>
              <a:t>54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69636" name="Picture 4" descr="saguaros_detail_2_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8963" y="1927225"/>
            <a:ext cx="4138612" cy="401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5" descr="saguaros_detail_1_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1050" y="2362200"/>
            <a:ext cx="31051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2667000" y="1843088"/>
            <a:ext cx="1385888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3/7 resize </a:t>
            </a:r>
          </a:p>
        </p:txBody>
      </p:sp>
      <p:sp>
        <p:nvSpPr>
          <p:cNvPr id="556039" name="Text Box 7"/>
          <p:cNvSpPr txBox="1">
            <a:spLocks noChangeArrowheads="1"/>
          </p:cNvSpPr>
          <p:nvPr/>
        </p:nvSpPr>
        <p:spPr bwMode="auto">
          <a:xfrm>
            <a:off x="5334000" y="5562600"/>
            <a:ext cx="1938338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Copy them into a new image.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E0FA8ED-53C3-474D-B774-4A0B57ED3936}" type="slidenum">
              <a:rPr lang="en-US" sz="1400">
                <a:solidFill>
                  <a:schemeClr val="folHlink"/>
                </a:solidFill>
              </a:rPr>
              <a:pPr algn="r"/>
              <a:t>55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70660" name="Picture 4" descr="saguaros_ds3_7_detail_2_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688" y="2590800"/>
            <a:ext cx="31051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 descr="saguaros_detail_2_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2133600"/>
            <a:ext cx="4138613" cy="401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8086" name="Text Box 6"/>
          <p:cNvSpPr txBox="1">
            <a:spLocks noChangeArrowheads="1"/>
          </p:cNvSpPr>
          <p:nvPr/>
        </p:nvSpPr>
        <p:spPr bwMode="auto">
          <a:xfrm>
            <a:off x="2892425" y="1919288"/>
            <a:ext cx="1385888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3/7 resize </a:t>
            </a:r>
          </a:p>
        </p:txBody>
      </p:sp>
      <p:sp>
        <p:nvSpPr>
          <p:cNvPr id="558087" name="Text Box 7"/>
          <p:cNvSpPr txBox="1">
            <a:spLocks noChangeArrowheads="1"/>
          </p:cNvSpPr>
          <p:nvPr/>
        </p:nvSpPr>
        <p:spPr bwMode="auto">
          <a:xfrm>
            <a:off x="5376863" y="5607050"/>
            <a:ext cx="1938337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Copy them into a new image.</a:t>
            </a:r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1998663" y="3871913"/>
            <a:ext cx="457200" cy="449262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1C8F5C-C11F-4AEC-8617-564B3724C02A}" type="slidenum">
              <a:rPr lang="en-US" sz="1400">
                <a:solidFill>
                  <a:schemeClr val="folHlink"/>
                </a:solidFill>
              </a:rPr>
              <a:pPr algn="r"/>
              <a:t>56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71684" name="Picture 4" descr="saguaros_detail_1_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 descr="saguaros_ds3_7_detail_2_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4188" y="2824163"/>
            <a:ext cx="31051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1808163" y="4105275"/>
            <a:ext cx="457200" cy="44926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 flipH="1">
            <a:off x="1809750" y="2554288"/>
            <a:ext cx="3662363" cy="1549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Line 8"/>
          <p:cNvSpPr>
            <a:spLocks noChangeShapeType="1"/>
          </p:cNvSpPr>
          <p:nvPr/>
        </p:nvSpPr>
        <p:spPr bwMode="auto">
          <a:xfrm flipH="1">
            <a:off x="1808163" y="4265613"/>
            <a:ext cx="3662362" cy="2889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9" name="Line 9"/>
          <p:cNvSpPr>
            <a:spLocks noChangeShapeType="1"/>
          </p:cNvSpPr>
          <p:nvPr/>
        </p:nvSpPr>
        <p:spPr bwMode="auto">
          <a:xfrm flipH="1">
            <a:off x="2266950" y="2554288"/>
            <a:ext cx="4972050" cy="15525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6282" name="Text Box 10"/>
          <p:cNvSpPr txBox="1">
            <a:spLocks noChangeArrowheads="1"/>
          </p:cNvSpPr>
          <p:nvPr/>
        </p:nvSpPr>
        <p:spPr bwMode="auto">
          <a:xfrm>
            <a:off x="5334000" y="5176838"/>
            <a:ext cx="2078038" cy="9159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3/7 times the linear dimensions of the original</a:t>
            </a:r>
          </a:p>
        </p:txBody>
      </p:sp>
      <p:sp>
        <p:nvSpPr>
          <p:cNvPr id="71691" name="Line 11"/>
          <p:cNvSpPr>
            <a:spLocks noChangeShapeType="1"/>
          </p:cNvSpPr>
          <p:nvPr/>
        </p:nvSpPr>
        <p:spPr bwMode="auto">
          <a:xfrm flipH="1">
            <a:off x="2268538" y="4289425"/>
            <a:ext cx="4976812" cy="2651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1692" name="Picture 14" descr="saguaros_detail_2_j"/>
          <p:cNvPicPr>
            <a:picLocks noChangeAspect="1" noChangeArrowheads="1"/>
          </p:cNvPicPr>
          <p:nvPr/>
        </p:nvPicPr>
        <p:blipFill>
          <a:blip r:embed="rId5"/>
          <a:srcRect l="25105" b="29123"/>
          <a:stretch>
            <a:fillRect/>
          </a:stretch>
        </p:blipFill>
        <p:spPr bwMode="auto">
          <a:xfrm>
            <a:off x="5486400" y="1524000"/>
            <a:ext cx="3100388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CA30814-2A48-420D-B687-0F39110E4B18}" type="slidenum">
              <a:rPr lang="en-US" sz="1400">
                <a:solidFill>
                  <a:schemeClr val="folHlink"/>
                </a:solidFill>
              </a:rPr>
              <a:pPr algn="r"/>
              <a:t>57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sp>
        <p:nvSpPr>
          <p:cNvPr id="568324" name="Text Box 4"/>
          <p:cNvSpPr txBox="1">
            <a:spLocks noChangeArrowheads="1"/>
          </p:cNvSpPr>
          <p:nvPr/>
        </p:nvSpPr>
        <p:spPr bwMode="auto">
          <a:xfrm>
            <a:off x="4038600" y="5743575"/>
            <a:ext cx="1316038" cy="4286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100">
                <a:solidFill>
                  <a:schemeClr val="tx2"/>
                </a:solidFill>
                <a:latin typeface="Comic Sans MS" pitchFamily="66" charset="0"/>
              </a:rPr>
              <a:t>Resize to 3/7 of the original dims.</a:t>
            </a:r>
          </a:p>
        </p:txBody>
      </p:sp>
      <p:pic>
        <p:nvPicPr>
          <p:cNvPr id="568325" name="Picture 5" descr="saguaros_ds3_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8450" y="3255963"/>
            <a:ext cx="1187450" cy="1735137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4260850" y="3478213"/>
            <a:ext cx="415925" cy="40322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Line 7"/>
          <p:cNvSpPr>
            <a:spLocks noChangeShapeType="1"/>
          </p:cNvSpPr>
          <p:nvPr/>
        </p:nvSpPr>
        <p:spPr bwMode="auto">
          <a:xfrm flipH="1" flipV="1">
            <a:off x="504825" y="3121025"/>
            <a:ext cx="3759200" cy="3524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2" name="Line 8"/>
          <p:cNvSpPr>
            <a:spLocks noChangeShapeType="1"/>
          </p:cNvSpPr>
          <p:nvPr/>
        </p:nvSpPr>
        <p:spPr bwMode="auto">
          <a:xfrm flipH="1">
            <a:off x="504825" y="3878263"/>
            <a:ext cx="3759200" cy="22002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3" name="Line 9"/>
          <p:cNvSpPr>
            <a:spLocks noChangeShapeType="1"/>
          </p:cNvSpPr>
          <p:nvPr/>
        </p:nvSpPr>
        <p:spPr bwMode="auto">
          <a:xfrm flipH="1">
            <a:off x="3627438" y="3873500"/>
            <a:ext cx="1050925" cy="22748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 flipH="1" flipV="1">
            <a:off x="3619500" y="3101975"/>
            <a:ext cx="1055688" cy="37623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68331" name="Picture 11" descr="saguaros_ds3_7_detail_2_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825" y="3121025"/>
            <a:ext cx="3105150" cy="3013075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72716" name="Picture 12" descr="saguaro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38825" y="1843088"/>
            <a:ext cx="2771775" cy="4052887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72717" name="Line 13"/>
          <p:cNvSpPr>
            <a:spLocks noChangeShapeType="1"/>
          </p:cNvSpPr>
          <p:nvPr/>
        </p:nvSpPr>
        <p:spPr bwMode="auto">
          <a:xfrm flipH="1">
            <a:off x="4116388" y="1843088"/>
            <a:ext cx="1722437" cy="1412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 flipH="1" flipV="1">
            <a:off x="4105275" y="4983163"/>
            <a:ext cx="1733550" cy="893762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 flipH="1" flipV="1">
            <a:off x="5291138" y="4986338"/>
            <a:ext cx="3319462" cy="8905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720" name="Line 16"/>
          <p:cNvSpPr>
            <a:spLocks noChangeShapeType="1"/>
          </p:cNvSpPr>
          <p:nvPr/>
        </p:nvSpPr>
        <p:spPr bwMode="auto">
          <a:xfrm flipH="1">
            <a:off x="5291138" y="1843088"/>
            <a:ext cx="3319462" cy="14128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8337" name="Text Box 17"/>
          <p:cNvSpPr txBox="1">
            <a:spLocks noChangeArrowheads="1"/>
          </p:cNvSpPr>
          <p:nvPr/>
        </p:nvSpPr>
        <p:spPr bwMode="auto">
          <a:xfrm>
            <a:off x="5908675" y="1909763"/>
            <a:ext cx="762000" cy="4286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100">
                <a:solidFill>
                  <a:schemeClr val="tx2"/>
                </a:solidFill>
                <a:latin typeface="Comic Sans MS" pitchFamily="66" charset="0"/>
              </a:rPr>
              <a:t>Original image</a:t>
            </a:r>
          </a:p>
        </p:txBody>
      </p:sp>
      <p:sp>
        <p:nvSpPr>
          <p:cNvPr id="568338" name="Text Box 18"/>
          <p:cNvSpPr txBox="1">
            <a:spLocks noChangeArrowheads="1"/>
          </p:cNvSpPr>
          <p:nvPr/>
        </p:nvSpPr>
        <p:spPr bwMode="auto">
          <a:xfrm>
            <a:off x="644525" y="3187700"/>
            <a:ext cx="1108075" cy="4286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100">
                <a:solidFill>
                  <a:schemeClr val="tx2"/>
                </a:solidFill>
                <a:latin typeface="Comic Sans MS" pitchFamily="66" charset="0"/>
              </a:rPr>
              <a:t>Detail of resized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B767BC2-5CF9-435C-8931-57806075E97D}" type="slidenum">
              <a:rPr lang="en-US" sz="1400">
                <a:solidFill>
                  <a:schemeClr val="folHlink"/>
                </a:solidFill>
              </a:rPr>
              <a:pPr algn="r"/>
              <a:t>58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570372" name="Picture 4" descr="saguaros_us7_3_c"/>
          <p:cNvPicPr>
            <a:picLocks noChangeAspect="1" noChangeArrowheads="1"/>
          </p:cNvPicPr>
          <p:nvPr/>
        </p:nvPicPr>
        <p:blipFill>
          <a:blip r:embed="rId3"/>
          <a:srcRect l="12497" r="12497"/>
          <a:stretch>
            <a:fillRect/>
          </a:stretch>
        </p:blipFill>
        <p:spPr bwMode="auto">
          <a:xfrm>
            <a:off x="2978150" y="1600200"/>
            <a:ext cx="24955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73733" name="Picture 5" descr="saguaros_ds3_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2150" y="3551238"/>
            <a:ext cx="1189038" cy="17351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70374" name="Text Box 6"/>
          <p:cNvSpPr txBox="1">
            <a:spLocks noChangeArrowheads="1"/>
          </p:cNvSpPr>
          <p:nvPr/>
        </p:nvSpPr>
        <p:spPr bwMode="auto">
          <a:xfrm>
            <a:off x="900113" y="5432425"/>
            <a:ext cx="901700" cy="5175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Original image</a:t>
            </a:r>
          </a:p>
        </p:txBody>
      </p:sp>
      <p:sp>
        <p:nvSpPr>
          <p:cNvPr id="570375" name="Text Box 7"/>
          <p:cNvSpPr txBox="1">
            <a:spLocks noChangeArrowheads="1"/>
          </p:cNvSpPr>
          <p:nvPr/>
        </p:nvSpPr>
        <p:spPr bwMode="auto">
          <a:xfrm>
            <a:off x="3255963" y="5768975"/>
            <a:ext cx="1870075" cy="5175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Pixels spread out for a 7/3 resize …</a:t>
            </a:r>
          </a:p>
        </p:txBody>
      </p:sp>
      <p:pic>
        <p:nvPicPr>
          <p:cNvPr id="570376" name="Picture 8" descr="saguaros_us7_3_b"/>
          <p:cNvPicPr>
            <a:picLocks noChangeAspect="1" noChangeArrowheads="1"/>
          </p:cNvPicPr>
          <p:nvPr/>
        </p:nvPicPr>
        <p:blipFill>
          <a:blip r:embed="rId5"/>
          <a:srcRect l="12497" r="12497"/>
          <a:stretch>
            <a:fillRect/>
          </a:stretch>
        </p:blipFill>
        <p:spPr bwMode="auto">
          <a:xfrm>
            <a:off x="6026150" y="1600200"/>
            <a:ext cx="24955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570377" name="Text Box 9"/>
          <p:cNvSpPr txBox="1">
            <a:spLocks noChangeArrowheads="1"/>
          </p:cNvSpPr>
          <p:nvPr/>
        </p:nvSpPr>
        <p:spPr bwMode="auto">
          <a:xfrm>
            <a:off x="6373813" y="5768975"/>
            <a:ext cx="1870075" cy="3063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… then filled in.</a:t>
            </a:r>
          </a:p>
        </p:txBody>
      </p:sp>
      <p:sp>
        <p:nvSpPr>
          <p:cNvPr id="570378" name="Text Box 10"/>
          <p:cNvSpPr txBox="1">
            <a:spLocks noChangeArrowheads="1"/>
          </p:cNvSpPr>
          <p:nvPr/>
        </p:nvSpPr>
        <p:spPr bwMode="auto">
          <a:xfrm>
            <a:off x="2632075" y="1870075"/>
            <a:ext cx="1385888" cy="3667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7/3 resize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8F56308-B2B9-4F00-9DCD-A1957BC65398}" type="slidenum">
              <a:rPr lang="en-US" sz="1400">
                <a:solidFill>
                  <a:schemeClr val="folHlink"/>
                </a:solidFill>
              </a:rPr>
              <a:pPr algn="r"/>
              <a:t>59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74756" name="Picture 4" descr="saguaros_ds3_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" y="3925888"/>
            <a:ext cx="1189038" cy="17351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2701925" y="1908175"/>
            <a:ext cx="1385888" cy="3667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7/3 resize </a:t>
            </a:r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928688" y="4260850"/>
            <a:ext cx="185737" cy="177800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 flipV="1">
            <a:off x="928688" y="3963988"/>
            <a:ext cx="2206625" cy="2984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 flipV="1">
            <a:off x="1108075" y="3970338"/>
            <a:ext cx="3757613" cy="2921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1112838" y="4435475"/>
            <a:ext cx="3759200" cy="12049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927100" y="4435475"/>
            <a:ext cx="2208213" cy="119856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60139" name="Picture 11" descr="saguaros_us7_3_detail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7850" y="3951288"/>
            <a:ext cx="1773238" cy="1722437"/>
          </a:xfrm>
          <a:prstGeom prst="rect">
            <a:avLst/>
          </a:prstGeom>
          <a:noFill/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560140" name="Text Box 12"/>
          <p:cNvSpPr txBox="1">
            <a:spLocks noChangeArrowheads="1"/>
          </p:cNvSpPr>
          <p:nvPr/>
        </p:nvSpPr>
        <p:spPr bwMode="auto">
          <a:xfrm>
            <a:off x="3602038" y="5942013"/>
            <a:ext cx="969962" cy="3063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Detail </a:t>
            </a:r>
          </a:p>
        </p:txBody>
      </p: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3117850" y="2714625"/>
            <a:ext cx="1731963" cy="8255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Each 3x3 block of pixels from here …</a:t>
            </a:r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>
            <a:off x="3948113" y="3387725"/>
            <a:ext cx="0" cy="9413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6165850" y="2714625"/>
            <a:ext cx="2146300" cy="5810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… is spread out over a 7x7 block here</a:t>
            </a:r>
          </a:p>
        </p:txBody>
      </p:sp>
      <p:sp>
        <p:nvSpPr>
          <p:cNvPr id="74768" name="Line 16"/>
          <p:cNvSpPr>
            <a:spLocks noChangeShapeType="1"/>
          </p:cNvSpPr>
          <p:nvPr/>
        </p:nvSpPr>
        <p:spPr bwMode="auto">
          <a:xfrm flipV="1">
            <a:off x="3133725" y="3471863"/>
            <a:ext cx="2820988" cy="4873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769" name="Line 17"/>
          <p:cNvSpPr>
            <a:spLocks noChangeShapeType="1"/>
          </p:cNvSpPr>
          <p:nvPr/>
        </p:nvSpPr>
        <p:spPr bwMode="auto">
          <a:xfrm flipV="1">
            <a:off x="4881563" y="3521075"/>
            <a:ext cx="3638550" cy="4302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770" name="Line 18"/>
          <p:cNvSpPr>
            <a:spLocks noChangeShapeType="1"/>
          </p:cNvSpPr>
          <p:nvPr/>
        </p:nvSpPr>
        <p:spPr bwMode="auto">
          <a:xfrm>
            <a:off x="4849813" y="5673725"/>
            <a:ext cx="3670300" cy="2682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>
            <a:off x="3117850" y="5673725"/>
            <a:ext cx="2840038" cy="2682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60148" name="Picture 20" descr="saguaros_us7_3_detail_2_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57888" y="3454400"/>
            <a:ext cx="2584450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74773" name="Line 21"/>
          <p:cNvSpPr>
            <a:spLocks noChangeShapeType="1"/>
          </p:cNvSpPr>
          <p:nvPr/>
        </p:nvSpPr>
        <p:spPr bwMode="auto">
          <a:xfrm>
            <a:off x="7966075" y="3117850"/>
            <a:ext cx="0" cy="4714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900113" y="5807075"/>
            <a:ext cx="901700" cy="5175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Original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A6D76F9-F6F9-49F5-A95D-99625F6C00A2}" type="slidenum">
              <a:rPr lang="en-US" sz="1400">
                <a:solidFill>
                  <a:schemeClr val="folHlink"/>
                </a:solidFill>
              </a:rPr>
              <a:pPr algn="r"/>
              <a:t>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Formation</a:t>
            </a:r>
          </a:p>
        </p:txBody>
      </p:sp>
      <p:pic>
        <p:nvPicPr>
          <p:cNvPr id="23556" name="Picture 4" descr="Image Formation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8138" y="1752600"/>
            <a:ext cx="614997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7014" name="Text Box 6"/>
          <p:cNvSpPr txBox="1">
            <a:spLocks noChangeArrowheads="1"/>
          </p:cNvSpPr>
          <p:nvPr/>
        </p:nvSpPr>
        <p:spPr bwMode="auto">
          <a:xfrm>
            <a:off x="1047750" y="4424363"/>
            <a:ext cx="2155825" cy="955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lIns="92000" tIns="46000" rIns="92000" bIns="46000" anchor="ctr">
            <a:spAutoFit/>
          </a:bodyPr>
          <a:lstStyle/>
          <a:p>
            <a:pPr eaLnBrk="0" hangingPunct="0">
              <a:defRPr/>
            </a:pPr>
            <a:r>
              <a:rPr lang="en-US">
                <a:solidFill>
                  <a:schemeClr val="tx2"/>
                </a:solidFill>
                <a:latin typeface="Arial" charset="0"/>
              </a:rPr>
              <a:t>projection </a:t>
            </a:r>
          </a:p>
          <a:p>
            <a:pPr eaLnBrk="0" hangingPunct="0">
              <a:defRPr/>
            </a:pPr>
            <a:r>
              <a:rPr lang="en-US">
                <a:solidFill>
                  <a:schemeClr val="tx2"/>
                </a:solidFill>
                <a:latin typeface="Arial" charset="0"/>
              </a:rPr>
              <a:t>through lens</a:t>
            </a:r>
          </a:p>
        </p:txBody>
      </p:sp>
      <p:sp>
        <p:nvSpPr>
          <p:cNvPr id="427015" name="Text Box 7"/>
          <p:cNvSpPr txBox="1">
            <a:spLocks noChangeArrowheads="1"/>
          </p:cNvSpPr>
          <p:nvPr/>
        </p:nvSpPr>
        <p:spPr bwMode="auto">
          <a:xfrm>
            <a:off x="6610350" y="5262563"/>
            <a:ext cx="2609850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lIns="92000" tIns="46000" rIns="92000" bIns="46000" anchor="ctr">
            <a:spAutoFit/>
          </a:bodyPr>
          <a:lstStyle/>
          <a:p>
            <a:pPr algn="ctr" eaLnBrk="0" hangingPunct="0">
              <a:defRPr/>
            </a:pPr>
            <a:r>
              <a:rPr lang="en-US">
                <a:solidFill>
                  <a:schemeClr val="tx2"/>
                </a:solidFill>
                <a:latin typeface="Arial" charset="0"/>
              </a:rPr>
              <a:t>image of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EE439B-EDA3-4A85-8752-144E04213CA5}" type="slidenum">
              <a:rPr lang="en-US" sz="1400">
                <a:solidFill>
                  <a:schemeClr val="folHlink"/>
                </a:solidFill>
              </a:rPr>
              <a:pPr algn="r"/>
              <a:t>60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75780" name="Picture 23" descr="saguaros_us7_3_detail_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3888" y="2590800"/>
            <a:ext cx="1773237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4360" name="Picture 24" descr="saguaros_us7_3_detail_2_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4075" y="1457325"/>
            <a:ext cx="5172075" cy="50196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654361" name="Text Box 25"/>
          <p:cNvSpPr txBox="1">
            <a:spLocks noChangeArrowheads="1"/>
          </p:cNvSpPr>
          <p:nvPr/>
        </p:nvSpPr>
        <p:spPr bwMode="auto">
          <a:xfrm>
            <a:off x="1039813" y="4471988"/>
            <a:ext cx="2008187" cy="9159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3x3 blocks distributed over 7x7 blocks</a:t>
            </a:r>
          </a:p>
        </p:txBody>
      </p:sp>
      <p:sp>
        <p:nvSpPr>
          <p:cNvPr id="654362" name="Text Box 26"/>
          <p:cNvSpPr txBox="1">
            <a:spLocks noChangeArrowheads="1"/>
          </p:cNvSpPr>
          <p:nvPr/>
        </p:nvSpPr>
        <p:spPr bwMode="auto">
          <a:xfrm>
            <a:off x="2701925" y="1524000"/>
            <a:ext cx="1385888" cy="3667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7/3 resize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53CAE14-17DB-4D14-9807-75F35472C9D5}" type="slidenum">
              <a:rPr lang="en-US" sz="1400">
                <a:solidFill>
                  <a:schemeClr val="folHlink"/>
                </a:solidFill>
              </a:rPr>
              <a:pPr algn="r"/>
              <a:t>61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656388" name="Picture 4" descr="saguaros_us7_3_detail_2_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4075" y="1457325"/>
            <a:ext cx="5172075" cy="50196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76805" name="Picture 5" descr="saguaros_us7_3_detail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4038" y="2590800"/>
            <a:ext cx="1773237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6390" name="Text Box 6"/>
          <p:cNvSpPr txBox="1">
            <a:spLocks noChangeArrowheads="1"/>
          </p:cNvSpPr>
          <p:nvPr/>
        </p:nvSpPr>
        <p:spPr bwMode="auto">
          <a:xfrm>
            <a:off x="685800" y="4457700"/>
            <a:ext cx="2514600" cy="9159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Empty pixels filled with color from non-empty pixel</a:t>
            </a:r>
          </a:p>
        </p:txBody>
      </p:sp>
      <p:sp>
        <p:nvSpPr>
          <p:cNvPr id="656391" name="Text Box 7"/>
          <p:cNvSpPr txBox="1">
            <a:spLocks noChangeArrowheads="1"/>
          </p:cNvSpPr>
          <p:nvPr/>
        </p:nvSpPr>
        <p:spPr bwMode="auto">
          <a:xfrm>
            <a:off x="2701925" y="1524000"/>
            <a:ext cx="1385888" cy="3667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7/3 resize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16A1B25-862A-4C48-AD23-14225CB9F0EC}" type="slidenum">
              <a:rPr lang="en-US" sz="1400">
                <a:solidFill>
                  <a:schemeClr val="folHlink"/>
                </a:solidFill>
              </a:rPr>
              <a:pPr algn="r"/>
              <a:t>62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Nearest Neighbor Interpolation</a:t>
            </a:r>
          </a:p>
        </p:txBody>
      </p:sp>
      <p:pic>
        <p:nvPicPr>
          <p:cNvPr id="658436" name="Picture 4" descr="saguaros_us7_3_detail_2_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4075" y="1457325"/>
            <a:ext cx="5172075" cy="50196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77829" name="Picture 5" descr="saguaros_us7_3_detail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4038" y="3541713"/>
            <a:ext cx="1773237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8438" name="Text Box 6"/>
          <p:cNvSpPr txBox="1">
            <a:spLocks noChangeArrowheads="1"/>
          </p:cNvSpPr>
          <p:nvPr/>
        </p:nvSpPr>
        <p:spPr bwMode="auto">
          <a:xfrm>
            <a:off x="2701925" y="1524000"/>
            <a:ext cx="1385888" cy="3667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7/3 resize </a:t>
            </a:r>
          </a:p>
        </p:txBody>
      </p:sp>
      <p:sp>
        <p:nvSpPr>
          <p:cNvPr id="658439" name="Text Box 7"/>
          <p:cNvSpPr txBox="1">
            <a:spLocks noChangeArrowheads="1"/>
          </p:cNvSpPr>
          <p:nvPr/>
        </p:nvSpPr>
        <p:spPr bwMode="auto">
          <a:xfrm>
            <a:off x="685800" y="5408613"/>
            <a:ext cx="2514600" cy="9159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Empty pixels filled with color from non-empty pixel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Nearest Neighbor Interpolation</a:t>
            </a:r>
            <a:endParaRPr lang="en-US" smtClean="0">
              <a:ea typeface="宋体" pitchFamily="2" charset="-122"/>
            </a:endParaRPr>
          </a:p>
        </p:txBody>
      </p:sp>
      <p:pic>
        <p:nvPicPr>
          <p:cNvPr id="660484" name="Picture 4" descr="saguaros_us7_3_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8800" y="1600200"/>
            <a:ext cx="3327400" cy="48577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78852" name="Picture 5" descr="saguaros_ds3_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0650" y="3551238"/>
            <a:ext cx="1187450" cy="17351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660486" name="Text Box 6"/>
          <p:cNvSpPr txBox="1">
            <a:spLocks noChangeArrowheads="1"/>
          </p:cNvSpPr>
          <p:nvPr/>
        </p:nvSpPr>
        <p:spPr bwMode="auto">
          <a:xfrm>
            <a:off x="1528763" y="5432425"/>
            <a:ext cx="969962" cy="5175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45791" dir="3378596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tx2"/>
                </a:solidFill>
                <a:latin typeface="Comic Sans MS" pitchFamily="66" charset="0"/>
              </a:rPr>
              <a:t>Original image</a:t>
            </a:r>
          </a:p>
        </p:txBody>
      </p:sp>
      <p:sp>
        <p:nvSpPr>
          <p:cNvPr id="660487" name="Text Box 7"/>
          <p:cNvSpPr txBox="1">
            <a:spLocks noChangeArrowheads="1"/>
          </p:cNvSpPr>
          <p:nvPr/>
        </p:nvSpPr>
        <p:spPr bwMode="auto">
          <a:xfrm>
            <a:off x="5268913" y="5837238"/>
            <a:ext cx="152400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7/3 resized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BCDF18D-5DE2-483F-8682-3BFE0E04C37E}" type="slidenum">
              <a:rPr lang="en-US" sz="1400">
                <a:solidFill>
                  <a:schemeClr val="folHlink"/>
                </a:solidFill>
              </a:rPr>
              <a:pPr algn="r"/>
              <a:t>64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Interpolation</a:t>
            </a:r>
          </a:p>
        </p:txBody>
      </p:sp>
      <p:sp>
        <p:nvSpPr>
          <p:cNvPr id="79876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/>
              <a:t>Nearest neighbour interpolation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Simple but produces undesired artefacts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/>
              <a:t>Bilinear Interpolation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Contribution from 4 neighbors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/>
              <a:t>Bicubic Interpolation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IE" sz="2400"/>
              <a:t>Contribution from 16 neighbors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Interpolation: Comparison</a:t>
            </a:r>
          </a:p>
        </p:txBody>
      </p:sp>
      <p:pic>
        <p:nvPicPr>
          <p:cNvPr id="80899" name="Picture 4" descr="fig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524000"/>
            <a:ext cx="7388225" cy="430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1509" name="Text Box 5"/>
          <p:cNvSpPr txBox="1">
            <a:spLocks noChangeArrowheads="1"/>
          </p:cNvSpPr>
          <p:nvPr/>
        </p:nvSpPr>
        <p:spPr bwMode="auto">
          <a:xfrm>
            <a:off x="4954588" y="2286000"/>
            <a:ext cx="2771775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We’ll enlarge this image by a factor of 4 …</a:t>
            </a:r>
          </a:p>
        </p:txBody>
      </p:sp>
      <p:sp>
        <p:nvSpPr>
          <p:cNvPr id="661510" name="Text Box 6"/>
          <p:cNvSpPr txBox="1">
            <a:spLocks noChangeArrowheads="1"/>
          </p:cNvSpPr>
          <p:nvPr/>
        </p:nvSpPr>
        <p:spPr bwMode="auto">
          <a:xfrm>
            <a:off x="4954588" y="4235450"/>
            <a:ext cx="3255962" cy="9159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… via bilinear interpolation and compare it to a nearest neighbor enlargement.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8" descr="fig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92288"/>
            <a:ext cx="7388225" cy="430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Interpolation: Comparison</a:t>
            </a:r>
          </a:p>
        </p:txBody>
      </p:sp>
      <p:sp>
        <p:nvSpPr>
          <p:cNvPr id="662534" name="Text Box 6"/>
          <p:cNvSpPr txBox="1">
            <a:spLocks noChangeArrowheads="1"/>
          </p:cNvSpPr>
          <p:nvPr/>
        </p:nvSpPr>
        <p:spPr bwMode="auto">
          <a:xfrm>
            <a:off x="2701925" y="5562600"/>
            <a:ext cx="5818188" cy="3365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To better see what happens, we’ll look at the parrot’s eye. </a:t>
            </a:r>
          </a:p>
        </p:txBody>
      </p:sp>
      <p:sp>
        <p:nvSpPr>
          <p:cNvPr id="662535" name="Text Box 7"/>
          <p:cNvSpPr txBox="1">
            <a:spLocks noChangeArrowheads="1"/>
          </p:cNvSpPr>
          <p:nvPr/>
        </p:nvSpPr>
        <p:spPr bwMode="auto">
          <a:xfrm>
            <a:off x="277813" y="2249488"/>
            <a:ext cx="968375" cy="5810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Original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Interpolation: Comparison</a:t>
            </a:r>
          </a:p>
        </p:txBody>
      </p:sp>
      <p:pic>
        <p:nvPicPr>
          <p:cNvPr id="82947" name="Picture 3" descr="fig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76400"/>
            <a:ext cx="7388225" cy="430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3556" name="Text Box 4"/>
          <p:cNvSpPr txBox="1">
            <a:spLocks noChangeArrowheads="1"/>
          </p:cNvSpPr>
          <p:nvPr/>
        </p:nvSpPr>
        <p:spPr bwMode="auto">
          <a:xfrm>
            <a:off x="1939925" y="5911850"/>
            <a:ext cx="1731963" cy="3365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Pixel replication </a:t>
            </a:r>
          </a:p>
        </p:txBody>
      </p:sp>
      <p:sp>
        <p:nvSpPr>
          <p:cNvPr id="663557" name="Text Box 5"/>
          <p:cNvSpPr txBox="1">
            <a:spLocks noChangeArrowheads="1"/>
          </p:cNvSpPr>
          <p:nvPr/>
        </p:nvSpPr>
        <p:spPr bwMode="auto">
          <a:xfrm>
            <a:off x="5126038" y="5911850"/>
            <a:ext cx="2216150" cy="3365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Bilinear interpolation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Interpolation: Comparison</a:t>
            </a:r>
          </a:p>
        </p:txBody>
      </p:sp>
      <p:pic>
        <p:nvPicPr>
          <p:cNvPr id="83971" name="Picture 3" descr="fig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868488"/>
            <a:ext cx="7388225" cy="430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4580" name="Text Box 4"/>
          <p:cNvSpPr txBox="1">
            <a:spLocks noChangeArrowheads="1"/>
          </p:cNvSpPr>
          <p:nvPr/>
        </p:nvSpPr>
        <p:spPr bwMode="auto">
          <a:xfrm>
            <a:off x="1976438" y="5702300"/>
            <a:ext cx="1731962" cy="3365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Pixel replication </a:t>
            </a:r>
          </a:p>
        </p:txBody>
      </p:sp>
      <p:sp>
        <p:nvSpPr>
          <p:cNvPr id="664581" name="Text Box 5"/>
          <p:cNvSpPr txBox="1">
            <a:spLocks noChangeArrowheads="1"/>
          </p:cNvSpPr>
          <p:nvPr/>
        </p:nvSpPr>
        <p:spPr bwMode="auto">
          <a:xfrm>
            <a:off x="5162550" y="5702300"/>
            <a:ext cx="2216150" cy="3365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91429" tIns="45714" rIns="91429" bIns="45714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Bilinear interpolation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0D6D767-CD79-4958-BB6E-458D8DBF3FEE}" type="slidenum">
              <a:rPr lang="en-US" sz="1400">
                <a:solidFill>
                  <a:schemeClr val="folHlink"/>
                </a:solidFill>
              </a:rPr>
              <a:pPr algn="r"/>
              <a:t>69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sp>
        <p:nvSpPr>
          <p:cNvPr id="84996" name="Rectangle 1027"/>
          <p:cNvSpPr>
            <a:spLocks noChangeArrowheads="1"/>
          </p:cNvSpPr>
          <p:nvPr/>
        </p:nvSpPr>
        <p:spPr bwMode="auto">
          <a:xfrm>
            <a:off x="685800" y="2362200"/>
            <a:ext cx="8077200" cy="2281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3200"/>
              <a:t>The science of writing hidden messages in such a way that no one, apart from the sender and intended recipient, suspects the existence of the message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015C002-D8B5-4AD3-BF47-85A2E16CC02F}" type="slidenum">
              <a:rPr lang="en-US" sz="1400">
                <a:solidFill>
                  <a:schemeClr val="folHlink"/>
                </a:solidFill>
              </a:rPr>
              <a:pPr algn="r"/>
              <a:t>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Formation</a:t>
            </a:r>
          </a:p>
        </p:txBody>
      </p:sp>
      <p:pic>
        <p:nvPicPr>
          <p:cNvPr id="24580" name="Picture 4" descr="Image Formation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5413" y="1752600"/>
            <a:ext cx="614997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62" name="Text Box 6"/>
          <p:cNvSpPr txBox="1">
            <a:spLocks noChangeArrowheads="1"/>
          </p:cNvSpPr>
          <p:nvPr/>
        </p:nvSpPr>
        <p:spPr bwMode="auto">
          <a:xfrm>
            <a:off x="981075" y="4614863"/>
            <a:ext cx="2778125" cy="1382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>
            <a:spAutoFit/>
          </a:bodyPr>
          <a:lstStyle/>
          <a:p>
            <a:pPr eaLnBrk="0" hangingPunct="0">
              <a:defRPr/>
            </a:pPr>
            <a:r>
              <a:rPr lang="en-US">
                <a:solidFill>
                  <a:schemeClr val="tx2"/>
                </a:solidFill>
                <a:latin typeface="Arial" charset="0"/>
              </a:rPr>
              <a:t>projection onto discrete sensor array</a:t>
            </a:r>
          </a:p>
        </p:txBody>
      </p:sp>
      <p:sp>
        <p:nvSpPr>
          <p:cNvPr id="429063" name="Text Box 7"/>
          <p:cNvSpPr txBox="1">
            <a:spLocks noChangeArrowheads="1"/>
          </p:cNvSpPr>
          <p:nvPr/>
        </p:nvSpPr>
        <p:spPr bwMode="auto">
          <a:xfrm>
            <a:off x="6502400" y="5262563"/>
            <a:ext cx="2413000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lIns="92000" tIns="46000" rIns="92000" bIns="46000" anchor="ctr">
            <a:spAutoFit/>
          </a:bodyPr>
          <a:lstStyle/>
          <a:p>
            <a:pPr algn="ctr" eaLnBrk="0" hangingPunct="0">
              <a:defRPr/>
            </a:pPr>
            <a:r>
              <a:rPr lang="en-US">
                <a:solidFill>
                  <a:schemeClr val="tx2"/>
                </a:solidFill>
                <a:latin typeface="Arial" charset="0"/>
              </a:rPr>
              <a:t>digital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16B4CD6-4F36-49BA-B06F-E2549962DADF}" type="slidenum">
              <a:rPr lang="en-US" sz="1400">
                <a:solidFill>
                  <a:schemeClr val="folHlink"/>
                </a:solidFill>
              </a:rPr>
              <a:pPr algn="r"/>
              <a:t>70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4536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438525"/>
            <a:ext cx="29146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364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1075" y="3429000"/>
            <a:ext cx="29051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2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/>
              <a:t>Before Moving On ….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IE" sz="3200"/>
              <a:t>Recall – Logical Shift Operators</a:t>
            </a:r>
          </a:p>
        </p:txBody>
      </p:sp>
      <p:sp>
        <p:nvSpPr>
          <p:cNvPr id="453642" name="Text Box 10"/>
          <p:cNvSpPr txBox="1">
            <a:spLocks noChangeArrowheads="1"/>
          </p:cNvSpPr>
          <p:nvPr/>
        </p:nvSpPr>
        <p:spPr bwMode="auto">
          <a:xfrm>
            <a:off x="1828800" y="5610225"/>
            <a:ext cx="1882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/>
              <a:t>Logical left shift one bit</a:t>
            </a:r>
          </a:p>
        </p:txBody>
      </p:sp>
      <p:sp>
        <p:nvSpPr>
          <p:cNvPr id="453643" name="Text Box 11"/>
          <p:cNvSpPr txBox="1">
            <a:spLocks noChangeArrowheads="1"/>
          </p:cNvSpPr>
          <p:nvPr/>
        </p:nvSpPr>
        <p:spPr bwMode="auto">
          <a:xfrm>
            <a:off x="5432425" y="5610225"/>
            <a:ext cx="2001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/>
              <a:t>Logical right shift one bit</a:t>
            </a:r>
          </a:p>
        </p:txBody>
      </p:sp>
      <p:pic>
        <p:nvPicPr>
          <p:cNvPr id="86025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1447800"/>
            <a:ext cx="12096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42" grpId="0"/>
      <p:bldP spid="45364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8"/>
          <p:cNvSpPr>
            <a:spLocks noChangeArrowheads="1"/>
          </p:cNvSpPr>
          <p:nvPr/>
        </p:nvSpPr>
        <p:spPr bwMode="auto">
          <a:xfrm>
            <a:off x="228600" y="0"/>
            <a:ext cx="89154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704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609600"/>
            <a:ext cx="24193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873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0" y="0"/>
            <a:ext cx="2286000" cy="457200"/>
          </a:xfrm>
          <a:solidFill>
            <a:srgbClr val="FFFFCC"/>
          </a:solidFill>
          <a:ln>
            <a:solidFill>
              <a:srgbClr val="000000"/>
            </a:solidFill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2000" smtClean="0"/>
              <a:t>Steganography</a:t>
            </a:r>
          </a:p>
        </p:txBody>
      </p:sp>
      <p:pic>
        <p:nvPicPr>
          <p:cNvPr id="87045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609600"/>
            <a:ext cx="2514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875" name="Text Box 11"/>
          <p:cNvSpPr txBox="1">
            <a:spLocks noChangeArrowheads="1"/>
          </p:cNvSpPr>
          <p:nvPr/>
        </p:nvSpPr>
        <p:spPr bwMode="auto">
          <a:xfrm>
            <a:off x="2209800" y="3048000"/>
            <a:ext cx="136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8-bit Image</a:t>
            </a:r>
          </a:p>
        </p:txBody>
      </p:sp>
      <p:sp>
        <p:nvSpPr>
          <p:cNvPr id="676876" name="Text Box 12"/>
          <p:cNvSpPr txBox="1">
            <a:spLocks noChangeArrowheads="1"/>
          </p:cNvSpPr>
          <p:nvPr/>
        </p:nvSpPr>
        <p:spPr bwMode="auto">
          <a:xfrm>
            <a:off x="5410200" y="3032125"/>
            <a:ext cx="1360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6-bit Image</a:t>
            </a:r>
          </a:p>
        </p:txBody>
      </p:sp>
      <p:sp>
        <p:nvSpPr>
          <p:cNvPr id="676877" name="Text Box 13"/>
          <p:cNvSpPr txBox="1">
            <a:spLocks noChangeArrowheads="1"/>
          </p:cNvSpPr>
          <p:nvPr/>
        </p:nvSpPr>
        <p:spPr bwMode="auto">
          <a:xfrm rot="-5400000">
            <a:off x="3036094" y="1599406"/>
            <a:ext cx="3316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Two least significant bits are 0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524000" y="4191000"/>
            <a:ext cx="6096000" cy="2209800"/>
            <a:chOff x="960" y="2448"/>
            <a:chExt cx="3840" cy="1392"/>
          </a:xfrm>
        </p:grpSpPr>
        <p:pic>
          <p:nvPicPr>
            <p:cNvPr id="87051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60" y="2496"/>
              <a:ext cx="1800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2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76" y="2448"/>
              <a:ext cx="1824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3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60" y="2496"/>
              <a:ext cx="1800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4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76" y="2448"/>
              <a:ext cx="1824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6881" name="Text Box 17"/>
          <p:cNvSpPr txBox="1">
            <a:spLocks noChangeArrowheads="1"/>
          </p:cNvSpPr>
          <p:nvPr/>
        </p:nvSpPr>
        <p:spPr bwMode="auto">
          <a:xfrm>
            <a:off x="1295400" y="3505200"/>
            <a:ext cx="693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/>
            <a:r>
              <a:rPr lang="en-US" sz="2000">
                <a:solidFill>
                  <a:schemeClr val="tx2"/>
                </a:solidFill>
              </a:rPr>
              <a:t>If an image is quantized, say from 8 bits to 6 bits and redisplayed  it can be all but impossible to tell the difference between the two.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7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76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7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75" grpId="0"/>
      <p:bldP spid="676876" grpId="0"/>
      <p:bldP spid="67688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B782FED-0C8D-4722-9C8D-3F7CD6D1CFDD}" type="slidenum">
              <a:rPr lang="en-US" sz="1400">
                <a:solidFill>
                  <a:schemeClr val="folHlink"/>
                </a:solidFill>
              </a:rPr>
              <a:pPr algn="r"/>
              <a:t>72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4495800" y="1905000"/>
            <a:ext cx="4267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/>
            <a:r>
              <a:rPr lang="en-US" sz="2400">
                <a:solidFill>
                  <a:schemeClr val="tx2"/>
                </a:solidFill>
              </a:rPr>
              <a:t>That other information could be a message, perhaps encrypted, or even another image.</a:t>
            </a:r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762000" y="1905000"/>
            <a:ext cx="28956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/>
            <a:r>
              <a:rPr lang="en-US" sz="2400">
                <a:solidFill>
                  <a:schemeClr val="tx2"/>
                </a:solidFill>
              </a:rPr>
              <a:t>If the 6-bit version is displayed as an 8-bit image then the 8-bit pixels all have zeros in the lower 2 bits:</a:t>
            </a:r>
          </a:p>
        </p:txBody>
      </p:sp>
      <p:grpSp>
        <p:nvGrpSpPr>
          <p:cNvPr id="88070" name="Group 6"/>
          <p:cNvGrpSpPr>
            <a:grpSpLocks/>
          </p:cNvGrpSpPr>
          <p:nvPr/>
        </p:nvGrpSpPr>
        <p:grpSpPr bwMode="auto">
          <a:xfrm>
            <a:off x="609600" y="4038600"/>
            <a:ext cx="3048000" cy="381000"/>
            <a:chOff x="624" y="1248"/>
            <a:chExt cx="1920" cy="240"/>
          </a:xfrm>
        </p:grpSpPr>
        <p:sp>
          <p:nvSpPr>
            <p:cNvPr id="88103" name="Rectangle 7"/>
            <p:cNvSpPr>
              <a:spLocks noChangeArrowheads="1"/>
            </p:cNvSpPr>
            <p:nvPr/>
          </p:nvSpPr>
          <p:spPr bwMode="auto">
            <a:xfrm>
              <a:off x="2064" y="1248"/>
              <a:ext cx="240" cy="240"/>
            </a:xfrm>
            <a:prstGeom prst="rect">
              <a:avLst/>
            </a:prstGeom>
            <a:noFill/>
            <a:ln w="28575" algn="ctr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04" name="Rectangle 8"/>
            <p:cNvSpPr>
              <a:spLocks noChangeArrowheads="1"/>
            </p:cNvSpPr>
            <p:nvPr/>
          </p:nvSpPr>
          <p:spPr bwMode="auto">
            <a:xfrm>
              <a:off x="2304" y="1248"/>
              <a:ext cx="240" cy="240"/>
            </a:xfrm>
            <a:prstGeom prst="rect">
              <a:avLst/>
            </a:prstGeom>
            <a:noFill/>
            <a:ln w="28575" algn="ctr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05" name="Rectangle 9"/>
            <p:cNvSpPr>
              <a:spLocks noChangeArrowheads="1"/>
            </p:cNvSpPr>
            <p:nvPr/>
          </p:nvSpPr>
          <p:spPr bwMode="auto">
            <a:xfrm>
              <a:off x="182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06" name="Rectangle 10"/>
            <p:cNvSpPr>
              <a:spLocks noChangeArrowheads="1"/>
            </p:cNvSpPr>
            <p:nvPr/>
          </p:nvSpPr>
          <p:spPr bwMode="auto">
            <a:xfrm>
              <a:off x="62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07" name="Rectangle 11"/>
            <p:cNvSpPr>
              <a:spLocks noChangeArrowheads="1"/>
            </p:cNvSpPr>
            <p:nvPr/>
          </p:nvSpPr>
          <p:spPr bwMode="auto">
            <a:xfrm>
              <a:off x="86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08" name="Rectangle 12"/>
            <p:cNvSpPr>
              <a:spLocks noChangeArrowheads="1"/>
            </p:cNvSpPr>
            <p:nvPr/>
          </p:nvSpPr>
          <p:spPr bwMode="auto">
            <a:xfrm>
              <a:off x="110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09" name="Rectangle 13"/>
            <p:cNvSpPr>
              <a:spLocks noChangeArrowheads="1"/>
            </p:cNvSpPr>
            <p:nvPr/>
          </p:nvSpPr>
          <p:spPr bwMode="auto">
            <a:xfrm>
              <a:off x="134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8110" name="Rectangle 14"/>
            <p:cNvSpPr>
              <a:spLocks noChangeArrowheads="1"/>
            </p:cNvSpPr>
            <p:nvPr/>
          </p:nvSpPr>
          <p:spPr bwMode="auto">
            <a:xfrm>
              <a:off x="1584" y="1248"/>
              <a:ext cx="240" cy="2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071" name="Text Box 15"/>
          <p:cNvSpPr txBox="1">
            <a:spLocks noChangeArrowheads="1"/>
          </p:cNvSpPr>
          <p:nvPr/>
        </p:nvSpPr>
        <p:spPr bwMode="auto">
          <a:xfrm>
            <a:off x="3313113" y="4052888"/>
            <a:ext cx="311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072" name="Text Box 16"/>
          <p:cNvSpPr txBox="1">
            <a:spLocks noChangeArrowheads="1"/>
          </p:cNvSpPr>
          <p:nvPr/>
        </p:nvSpPr>
        <p:spPr bwMode="auto">
          <a:xfrm>
            <a:off x="2932113" y="4052888"/>
            <a:ext cx="311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073" name="Text Box 17"/>
          <p:cNvSpPr txBox="1">
            <a:spLocks noChangeArrowheads="1"/>
          </p:cNvSpPr>
          <p:nvPr/>
        </p:nvSpPr>
        <p:spPr bwMode="auto">
          <a:xfrm>
            <a:off x="1022350" y="4038600"/>
            <a:ext cx="311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</a:rPr>
              <a:t>b</a:t>
            </a:r>
          </a:p>
        </p:txBody>
      </p:sp>
      <p:sp>
        <p:nvSpPr>
          <p:cNvPr id="88074" name="Text Box 18"/>
          <p:cNvSpPr txBox="1">
            <a:spLocks noChangeArrowheads="1"/>
          </p:cNvSpPr>
          <p:nvPr/>
        </p:nvSpPr>
        <p:spPr bwMode="auto">
          <a:xfrm>
            <a:off x="641350" y="4038600"/>
            <a:ext cx="311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</a:rPr>
              <a:t>b</a:t>
            </a:r>
          </a:p>
        </p:txBody>
      </p:sp>
      <p:sp>
        <p:nvSpPr>
          <p:cNvPr id="88075" name="Text Box 19"/>
          <p:cNvSpPr txBox="1">
            <a:spLocks noChangeArrowheads="1"/>
          </p:cNvSpPr>
          <p:nvPr/>
        </p:nvSpPr>
        <p:spPr bwMode="auto">
          <a:xfrm>
            <a:off x="1784350" y="4038600"/>
            <a:ext cx="311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</a:rPr>
              <a:t>b</a:t>
            </a:r>
          </a:p>
        </p:txBody>
      </p:sp>
      <p:sp>
        <p:nvSpPr>
          <p:cNvPr id="88076" name="Text Box 20"/>
          <p:cNvSpPr txBox="1">
            <a:spLocks noChangeArrowheads="1"/>
          </p:cNvSpPr>
          <p:nvPr/>
        </p:nvSpPr>
        <p:spPr bwMode="auto">
          <a:xfrm>
            <a:off x="1403350" y="4038600"/>
            <a:ext cx="311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</a:rPr>
              <a:t>b</a:t>
            </a:r>
          </a:p>
        </p:txBody>
      </p:sp>
      <p:sp>
        <p:nvSpPr>
          <p:cNvPr id="88077" name="Text Box 21"/>
          <p:cNvSpPr txBox="1">
            <a:spLocks noChangeArrowheads="1"/>
          </p:cNvSpPr>
          <p:nvPr/>
        </p:nvSpPr>
        <p:spPr bwMode="auto">
          <a:xfrm>
            <a:off x="2165350" y="4038600"/>
            <a:ext cx="311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</a:rPr>
              <a:t>b</a:t>
            </a:r>
          </a:p>
        </p:txBody>
      </p:sp>
      <p:sp>
        <p:nvSpPr>
          <p:cNvPr id="88078" name="Text Box 22"/>
          <p:cNvSpPr txBox="1">
            <a:spLocks noChangeArrowheads="1"/>
          </p:cNvSpPr>
          <p:nvPr/>
        </p:nvSpPr>
        <p:spPr bwMode="auto">
          <a:xfrm>
            <a:off x="2546350" y="4038600"/>
            <a:ext cx="311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20738" eaLnBrk="0" hangingPunct="0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  <a:latin typeface="Arial" charset="0"/>
              </a:rPr>
              <a:t>b</a:t>
            </a:r>
          </a:p>
        </p:txBody>
      </p:sp>
      <p:sp>
        <p:nvSpPr>
          <p:cNvPr id="88079" name="Text Box 23"/>
          <p:cNvSpPr txBox="1">
            <a:spLocks noChangeArrowheads="1"/>
          </p:cNvSpPr>
          <p:nvPr/>
        </p:nvSpPr>
        <p:spPr bwMode="auto">
          <a:xfrm>
            <a:off x="1227138" y="4498975"/>
            <a:ext cx="10509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820738" eaLnBrk="0" hangingPunct="0"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Arial" charset="0"/>
              </a:rPr>
              <a:t>b = 0 or 1</a:t>
            </a:r>
          </a:p>
        </p:txBody>
      </p:sp>
      <p:sp>
        <p:nvSpPr>
          <p:cNvPr id="88080" name="Text Box 24"/>
          <p:cNvSpPr txBox="1">
            <a:spLocks noChangeArrowheads="1"/>
          </p:cNvSpPr>
          <p:nvPr/>
        </p:nvSpPr>
        <p:spPr bwMode="auto">
          <a:xfrm>
            <a:off x="2790825" y="4497388"/>
            <a:ext cx="97313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820738" eaLnBrk="0" hangingPunct="0"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Arial" charset="0"/>
              </a:rPr>
              <a:t>always 0</a:t>
            </a:r>
          </a:p>
        </p:txBody>
      </p:sp>
      <p:sp>
        <p:nvSpPr>
          <p:cNvPr id="88081" name="Text Box 25"/>
          <p:cNvSpPr txBox="1">
            <a:spLocks noChangeArrowheads="1"/>
          </p:cNvSpPr>
          <p:nvPr/>
        </p:nvSpPr>
        <p:spPr bwMode="auto">
          <a:xfrm>
            <a:off x="685800" y="4848225"/>
            <a:ext cx="3048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/>
            <a:r>
              <a:rPr lang="en-US" sz="2400">
                <a:solidFill>
                  <a:schemeClr val="tx2"/>
                </a:solidFill>
              </a:rPr>
              <a:t>This introduces the possibility of encoding other information in the low-order bits.</a:t>
            </a:r>
          </a:p>
        </p:txBody>
      </p:sp>
      <p:grpSp>
        <p:nvGrpSpPr>
          <p:cNvPr id="88082" name="Group 26"/>
          <p:cNvGrpSpPr>
            <a:grpSpLocks/>
          </p:cNvGrpSpPr>
          <p:nvPr/>
        </p:nvGrpSpPr>
        <p:grpSpPr bwMode="auto">
          <a:xfrm>
            <a:off x="5334000" y="3276600"/>
            <a:ext cx="2646363" cy="2479675"/>
            <a:chOff x="3037" y="1907"/>
            <a:chExt cx="1667" cy="1562"/>
          </a:xfrm>
        </p:grpSpPr>
        <p:grpSp>
          <p:nvGrpSpPr>
            <p:cNvPr id="88088" name="Group 27"/>
            <p:cNvGrpSpPr>
              <a:grpSpLocks/>
            </p:cNvGrpSpPr>
            <p:nvPr/>
          </p:nvGrpSpPr>
          <p:grpSpPr bwMode="auto">
            <a:xfrm>
              <a:off x="3894" y="1907"/>
              <a:ext cx="810" cy="1562"/>
              <a:chOff x="4176" y="1907"/>
              <a:chExt cx="810" cy="1562"/>
            </a:xfrm>
          </p:grpSpPr>
          <p:sp>
            <p:nvSpPr>
              <p:cNvPr id="88096" name="AutoShape 28"/>
              <p:cNvSpPr>
                <a:spLocks noChangeArrowheads="1"/>
              </p:cNvSpPr>
              <p:nvPr/>
            </p:nvSpPr>
            <p:spPr bwMode="auto">
              <a:xfrm>
                <a:off x="4252" y="1907"/>
                <a:ext cx="658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Image 2</a:t>
                </a:r>
              </a:p>
            </p:txBody>
          </p:sp>
          <p:sp>
            <p:nvSpPr>
              <p:cNvPr id="88097" name="AutoShape 29"/>
              <p:cNvSpPr>
                <a:spLocks noChangeArrowheads="1"/>
              </p:cNvSpPr>
              <p:nvPr/>
            </p:nvSpPr>
            <p:spPr bwMode="auto">
              <a:xfrm>
                <a:off x="4239" y="2352"/>
                <a:ext cx="684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R-Shift 6</a:t>
                </a:r>
              </a:p>
            </p:txBody>
          </p:sp>
          <p:sp>
            <p:nvSpPr>
              <p:cNvPr id="88098" name="AutoShape 30"/>
              <p:cNvSpPr>
                <a:spLocks noChangeArrowheads="1"/>
              </p:cNvSpPr>
              <p:nvPr/>
            </p:nvSpPr>
            <p:spPr bwMode="auto">
              <a:xfrm>
                <a:off x="4461" y="2784"/>
                <a:ext cx="240" cy="240"/>
              </a:xfrm>
              <a:prstGeom prst="flowChartOr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099" name="AutoShape 31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810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Image Out</a:t>
                </a:r>
              </a:p>
            </p:txBody>
          </p:sp>
          <p:sp>
            <p:nvSpPr>
              <p:cNvPr id="88100" name="Line 32"/>
              <p:cNvSpPr>
                <a:spLocks noChangeShapeType="1"/>
              </p:cNvSpPr>
              <p:nvPr/>
            </p:nvSpPr>
            <p:spPr bwMode="auto">
              <a:xfrm>
                <a:off x="4581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101" name="Line 33"/>
              <p:cNvSpPr>
                <a:spLocks noChangeShapeType="1"/>
              </p:cNvSpPr>
              <p:nvPr/>
            </p:nvSpPr>
            <p:spPr bwMode="auto">
              <a:xfrm>
                <a:off x="4581" y="259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102" name="Line 34"/>
              <p:cNvSpPr>
                <a:spLocks noChangeShapeType="1"/>
              </p:cNvSpPr>
              <p:nvPr/>
            </p:nvSpPr>
            <p:spPr bwMode="auto">
              <a:xfrm>
                <a:off x="4581" y="302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8089" name="Line 35"/>
            <p:cNvSpPr>
              <a:spLocks noChangeShapeType="1"/>
            </p:cNvSpPr>
            <p:nvPr/>
          </p:nvSpPr>
          <p:spPr bwMode="auto">
            <a:xfrm>
              <a:off x="3414" y="2904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88090" name="Group 36"/>
            <p:cNvGrpSpPr>
              <a:grpSpLocks/>
            </p:cNvGrpSpPr>
            <p:nvPr/>
          </p:nvGrpSpPr>
          <p:grpSpPr bwMode="auto">
            <a:xfrm>
              <a:off x="3037" y="1907"/>
              <a:ext cx="684" cy="1116"/>
              <a:chOff x="3037" y="1907"/>
              <a:chExt cx="684" cy="1116"/>
            </a:xfrm>
          </p:grpSpPr>
          <p:sp>
            <p:nvSpPr>
              <p:cNvPr id="88091" name="Line 37"/>
              <p:cNvSpPr>
                <a:spLocks noChangeShapeType="1"/>
              </p:cNvSpPr>
              <p:nvPr/>
            </p:nvSpPr>
            <p:spPr bwMode="auto">
              <a:xfrm>
                <a:off x="3379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092" name="Line 38"/>
              <p:cNvSpPr>
                <a:spLocks noChangeShapeType="1"/>
              </p:cNvSpPr>
              <p:nvPr/>
            </p:nvSpPr>
            <p:spPr bwMode="auto">
              <a:xfrm>
                <a:off x="3379" y="259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093" name="AutoShape 39"/>
              <p:cNvSpPr>
                <a:spLocks noChangeArrowheads="1"/>
              </p:cNvSpPr>
              <p:nvPr/>
            </p:nvSpPr>
            <p:spPr bwMode="auto">
              <a:xfrm>
                <a:off x="3050" y="1907"/>
                <a:ext cx="658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Image 1</a:t>
                </a:r>
              </a:p>
            </p:txBody>
          </p:sp>
          <p:sp>
            <p:nvSpPr>
              <p:cNvPr id="88094" name="AutoShape 40"/>
              <p:cNvSpPr>
                <a:spLocks noChangeArrowheads="1"/>
              </p:cNvSpPr>
              <p:nvPr/>
            </p:nvSpPr>
            <p:spPr bwMode="auto">
              <a:xfrm>
                <a:off x="3037" y="2352"/>
                <a:ext cx="684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R-Shift 2</a:t>
                </a:r>
              </a:p>
            </p:txBody>
          </p:sp>
          <p:sp>
            <p:nvSpPr>
              <p:cNvPr id="88095" name="AutoShape 41"/>
              <p:cNvSpPr>
                <a:spLocks noChangeArrowheads="1"/>
              </p:cNvSpPr>
              <p:nvPr/>
            </p:nvSpPr>
            <p:spPr bwMode="auto">
              <a:xfrm>
                <a:off x="3049" y="2784"/>
                <a:ext cx="660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L-Shift 2</a:t>
                </a:r>
              </a:p>
            </p:txBody>
          </p:sp>
        </p:grpSp>
      </p:grpSp>
      <p:sp>
        <p:nvSpPr>
          <p:cNvPr id="88083" name="Text Box 42"/>
          <p:cNvSpPr txBox="1">
            <a:spLocks noChangeArrowheads="1"/>
          </p:cNvSpPr>
          <p:nvPr/>
        </p:nvSpPr>
        <p:spPr bwMode="auto">
          <a:xfrm>
            <a:off x="4838700" y="6096000"/>
            <a:ext cx="3581400" cy="3143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820738" eaLnBrk="0" hangingPunct="0">
              <a:spcBef>
                <a:spcPct val="50000"/>
              </a:spcBef>
            </a:pPr>
            <a:r>
              <a:rPr lang="en-US" sz="1400" i="1">
                <a:solidFill>
                  <a:schemeClr val="tx2"/>
                </a:solidFill>
              </a:rPr>
              <a:t>X</a:t>
            </a:r>
            <a:r>
              <a:rPr lang="en-US" sz="1400">
                <a:solidFill>
                  <a:schemeClr val="tx2"/>
                </a:solidFill>
              </a:rPr>
              <a:t>-Shift </a:t>
            </a:r>
            <a:r>
              <a:rPr lang="en-US" sz="1400" i="1">
                <a:solidFill>
                  <a:schemeClr val="tx2"/>
                </a:solidFill>
              </a:rPr>
              <a:t>n</a:t>
            </a:r>
            <a:r>
              <a:rPr lang="en-US" sz="1400">
                <a:solidFill>
                  <a:schemeClr val="tx2"/>
                </a:solidFill>
              </a:rPr>
              <a:t> = logical left or right shift by </a:t>
            </a:r>
            <a:r>
              <a:rPr lang="en-US" sz="1400" i="1">
                <a:solidFill>
                  <a:schemeClr val="tx2"/>
                </a:solidFill>
              </a:rPr>
              <a:t>n</a:t>
            </a:r>
            <a:r>
              <a:rPr lang="en-US" sz="1400">
                <a:solidFill>
                  <a:schemeClr val="tx2"/>
                </a:solidFill>
              </a:rPr>
              <a:t> bits.</a:t>
            </a:r>
            <a:endParaRPr lang="en-US" sz="1400" i="1">
              <a:solidFill>
                <a:schemeClr val="tx2"/>
              </a:solidFill>
            </a:endParaRPr>
          </a:p>
        </p:txBody>
      </p:sp>
      <p:sp>
        <p:nvSpPr>
          <p:cNvPr id="88084" name="Text Box 43"/>
          <p:cNvSpPr txBox="1">
            <a:spLocks noChangeArrowheads="1"/>
          </p:cNvSpPr>
          <p:nvPr/>
        </p:nvSpPr>
        <p:spPr bwMode="auto">
          <a:xfrm>
            <a:off x="5486400" y="5334000"/>
            <a:ext cx="762000" cy="4968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820738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</a:rPr>
              <a:t>logical </a:t>
            </a:r>
            <a:r>
              <a:rPr lang="en-US" sz="1200">
                <a:solidFill>
                  <a:schemeClr val="tx2"/>
                </a:solidFill>
              </a:rPr>
              <a:t>OR</a:t>
            </a:r>
            <a:endParaRPr lang="en-US" sz="1200" i="1">
              <a:solidFill>
                <a:schemeClr val="tx2"/>
              </a:solidFill>
            </a:endParaRPr>
          </a:p>
        </p:txBody>
      </p:sp>
      <p:sp>
        <p:nvSpPr>
          <p:cNvPr id="88085" name="Line 44"/>
          <p:cNvSpPr>
            <a:spLocks noChangeShapeType="1"/>
          </p:cNvSpPr>
          <p:nvPr/>
        </p:nvSpPr>
        <p:spPr bwMode="auto">
          <a:xfrm flipV="1">
            <a:off x="6324600" y="50292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086" name="Line 45"/>
          <p:cNvSpPr>
            <a:spLocks noChangeShapeType="1"/>
          </p:cNvSpPr>
          <p:nvPr/>
        </p:nvSpPr>
        <p:spPr bwMode="auto">
          <a:xfrm>
            <a:off x="952500" y="1828800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087" name="Line 46"/>
          <p:cNvSpPr>
            <a:spLocks noChangeShapeType="1"/>
          </p:cNvSpPr>
          <p:nvPr/>
        </p:nvSpPr>
        <p:spPr bwMode="auto">
          <a:xfrm>
            <a:off x="4191000" y="20574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228600" y="0"/>
            <a:ext cx="89154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90825" y="280988"/>
            <a:ext cx="1376363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78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3425" y="280988"/>
            <a:ext cx="13620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77893" name="Group 5"/>
          <p:cNvGraphicFramePr>
            <a:graphicFrameLocks noGrp="1"/>
          </p:cNvGraphicFramePr>
          <p:nvPr/>
        </p:nvGraphicFramePr>
        <p:xfrm>
          <a:off x="393700" y="29003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7913" name="Group 25"/>
          <p:cNvGraphicFramePr>
            <a:graphicFrameLocks noGrp="1"/>
          </p:cNvGraphicFramePr>
          <p:nvPr/>
        </p:nvGraphicFramePr>
        <p:xfrm>
          <a:off x="425450" y="38147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33" name="Text Box 45"/>
          <p:cNvSpPr txBox="1">
            <a:spLocks noChangeArrowheads="1"/>
          </p:cNvSpPr>
          <p:nvPr/>
        </p:nvSpPr>
        <p:spPr bwMode="auto">
          <a:xfrm>
            <a:off x="304800" y="346551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180</a:t>
            </a:r>
          </a:p>
        </p:txBody>
      </p:sp>
      <p:graphicFrame>
        <p:nvGraphicFramePr>
          <p:cNvPr id="677934" name="Group 46"/>
          <p:cNvGraphicFramePr>
            <a:graphicFrameLocks noGrp="1"/>
          </p:cNvGraphicFramePr>
          <p:nvPr/>
        </p:nvGraphicFramePr>
        <p:xfrm>
          <a:off x="5178425" y="2554288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54" name="Text Box 66"/>
          <p:cNvSpPr txBox="1">
            <a:spLocks noChangeArrowheads="1"/>
          </p:cNvSpPr>
          <p:nvPr/>
        </p:nvSpPr>
        <p:spPr bwMode="auto">
          <a:xfrm>
            <a:off x="5105400" y="2209800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220</a:t>
            </a:r>
          </a:p>
        </p:txBody>
      </p:sp>
      <p:graphicFrame>
        <p:nvGraphicFramePr>
          <p:cNvPr id="677955" name="Group 67"/>
          <p:cNvGraphicFramePr>
            <a:graphicFrameLocks noGrp="1"/>
          </p:cNvGraphicFramePr>
          <p:nvPr/>
        </p:nvGraphicFramePr>
        <p:xfrm>
          <a:off x="5270500" y="36623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75" name="Text Box 87"/>
          <p:cNvSpPr txBox="1">
            <a:spLocks noChangeArrowheads="1"/>
          </p:cNvSpPr>
          <p:nvPr/>
        </p:nvSpPr>
        <p:spPr bwMode="auto">
          <a:xfrm>
            <a:off x="5181600" y="33528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03</a:t>
            </a:r>
          </a:p>
        </p:txBody>
      </p:sp>
      <p:graphicFrame>
        <p:nvGraphicFramePr>
          <p:cNvPr id="677976" name="Object 88"/>
          <p:cNvGraphicFramePr>
            <a:graphicFrameLocks noChangeAspect="1"/>
          </p:cNvGraphicFramePr>
          <p:nvPr/>
        </p:nvGraphicFramePr>
        <p:xfrm>
          <a:off x="4343400" y="4343400"/>
          <a:ext cx="63023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6" imgW="164880" imgH="177480" progId="">
                  <p:embed/>
                </p:oleObj>
              </mc:Choice>
              <mc:Fallback>
                <p:oleObj name="Equation" r:id="rId6" imgW="164880" imgH="177480" progId="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343400"/>
                        <a:ext cx="630238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7977" name="Group 89"/>
          <p:cNvGraphicFramePr>
            <a:graphicFrameLocks noGrp="1"/>
          </p:cNvGraphicFramePr>
          <p:nvPr/>
        </p:nvGraphicFramePr>
        <p:xfrm>
          <a:off x="3060700" y="51101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97" name="Text Box 109"/>
          <p:cNvSpPr txBox="1">
            <a:spLocks noChangeArrowheads="1"/>
          </p:cNvSpPr>
          <p:nvPr/>
        </p:nvSpPr>
        <p:spPr bwMode="auto">
          <a:xfrm>
            <a:off x="2973388" y="4759325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183</a:t>
            </a:r>
          </a:p>
        </p:txBody>
      </p:sp>
      <p:graphicFrame>
        <p:nvGraphicFramePr>
          <p:cNvPr id="677998" name="Group 110"/>
          <p:cNvGraphicFramePr>
            <a:graphicFrameLocks noGrp="1"/>
          </p:cNvGraphicFramePr>
          <p:nvPr/>
        </p:nvGraphicFramePr>
        <p:xfrm>
          <a:off x="414338" y="20621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50" name="Text Box 130"/>
          <p:cNvSpPr txBox="1">
            <a:spLocks noChangeArrowheads="1"/>
          </p:cNvSpPr>
          <p:nvPr/>
        </p:nvSpPr>
        <p:spPr bwMode="auto">
          <a:xfrm>
            <a:off x="304800" y="1717675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182</a:t>
            </a:r>
          </a:p>
        </p:txBody>
      </p:sp>
      <p:sp>
        <p:nvSpPr>
          <p:cNvPr id="678019" name="Line 131"/>
          <p:cNvSpPr>
            <a:spLocks noChangeShapeType="1"/>
          </p:cNvSpPr>
          <p:nvPr/>
        </p:nvSpPr>
        <p:spPr bwMode="auto">
          <a:xfrm>
            <a:off x="3049588" y="264160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78020" name="Text Box 132"/>
          <p:cNvSpPr txBox="1">
            <a:spLocks noChangeArrowheads="1"/>
          </p:cNvSpPr>
          <p:nvPr/>
        </p:nvSpPr>
        <p:spPr bwMode="auto">
          <a:xfrm>
            <a:off x="3651250" y="2452688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R-Shift 2</a:t>
            </a:r>
          </a:p>
        </p:txBody>
      </p:sp>
      <p:sp>
        <p:nvSpPr>
          <p:cNvPr id="678021" name="Line 133"/>
          <p:cNvSpPr>
            <a:spLocks noChangeShapeType="1"/>
          </p:cNvSpPr>
          <p:nvPr/>
        </p:nvSpPr>
        <p:spPr bwMode="auto">
          <a:xfrm>
            <a:off x="3017838" y="353060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78022" name="Text Box 134"/>
          <p:cNvSpPr txBox="1">
            <a:spLocks noChangeArrowheads="1"/>
          </p:cNvSpPr>
          <p:nvPr/>
        </p:nvSpPr>
        <p:spPr bwMode="auto">
          <a:xfrm>
            <a:off x="3613150" y="3341688"/>
            <a:ext cx="1035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L-Shift 2</a:t>
            </a:r>
          </a:p>
        </p:txBody>
      </p:sp>
      <p:sp>
        <p:nvSpPr>
          <p:cNvPr id="678023" name="Rectangle 135"/>
          <p:cNvSpPr>
            <a:spLocks noGrp="1" noChangeArrowheads="1"/>
          </p:cNvSpPr>
          <p:nvPr>
            <p:ph type="title"/>
          </p:nvPr>
        </p:nvSpPr>
        <p:spPr>
          <a:xfrm>
            <a:off x="6858000" y="0"/>
            <a:ext cx="2286000" cy="457200"/>
          </a:xfrm>
          <a:solidFill>
            <a:srgbClr val="FFFFCC"/>
          </a:solidFill>
          <a:ln>
            <a:solidFill>
              <a:srgbClr val="000000"/>
            </a:solidFill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2000" smtClean="0"/>
              <a:t>Steganography</a:t>
            </a:r>
          </a:p>
        </p:txBody>
      </p:sp>
      <p:sp>
        <p:nvSpPr>
          <p:cNvPr id="5256" name="Line 136"/>
          <p:cNvSpPr>
            <a:spLocks noChangeShapeType="1"/>
          </p:cNvSpPr>
          <p:nvPr/>
        </p:nvSpPr>
        <p:spPr bwMode="auto">
          <a:xfrm flipH="1">
            <a:off x="762000" y="990600"/>
            <a:ext cx="2667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78025" name="Text Box 137"/>
          <p:cNvSpPr txBox="1">
            <a:spLocks noChangeArrowheads="1"/>
          </p:cNvSpPr>
          <p:nvPr/>
        </p:nvSpPr>
        <p:spPr bwMode="auto">
          <a:xfrm>
            <a:off x="8070850" y="2971800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R-Shift 6</a:t>
            </a:r>
          </a:p>
        </p:txBody>
      </p:sp>
      <p:sp>
        <p:nvSpPr>
          <p:cNvPr id="678026" name="Line 138"/>
          <p:cNvSpPr>
            <a:spLocks noChangeShapeType="1"/>
          </p:cNvSpPr>
          <p:nvPr/>
        </p:nvSpPr>
        <p:spPr bwMode="auto">
          <a:xfrm>
            <a:off x="5181600" y="990600"/>
            <a:ext cx="228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78027" name="Line 139"/>
          <p:cNvSpPr>
            <a:spLocks noChangeShapeType="1"/>
          </p:cNvSpPr>
          <p:nvPr/>
        </p:nvSpPr>
        <p:spPr bwMode="auto">
          <a:xfrm>
            <a:off x="7416800" y="317500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78028" name="Line 140"/>
          <p:cNvSpPr>
            <a:spLocks noChangeShapeType="1"/>
          </p:cNvSpPr>
          <p:nvPr/>
        </p:nvSpPr>
        <p:spPr bwMode="auto">
          <a:xfrm flipH="1">
            <a:off x="4876800" y="4114800"/>
            <a:ext cx="3810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78029" name="Line 141"/>
          <p:cNvSpPr>
            <a:spLocks noChangeShapeType="1"/>
          </p:cNvSpPr>
          <p:nvPr/>
        </p:nvSpPr>
        <p:spPr bwMode="auto">
          <a:xfrm>
            <a:off x="3810000" y="4114800"/>
            <a:ext cx="609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678030" name="Picture 14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77000" y="4648200"/>
            <a:ext cx="15303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7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78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7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7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7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77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7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78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7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78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78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7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7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7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78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78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77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77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7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933" grpId="0"/>
      <p:bldP spid="677954" grpId="0"/>
      <p:bldP spid="677975" grpId="0"/>
      <p:bldP spid="677997" grpId="0"/>
      <p:bldP spid="678019" grpId="0" animBg="1"/>
      <p:bldP spid="678020" grpId="0"/>
      <p:bldP spid="678021" grpId="0" animBg="1"/>
      <p:bldP spid="678022" grpId="0"/>
      <p:bldP spid="678025" grpId="0"/>
      <p:bldP spid="678026" grpId="0" animBg="1"/>
      <p:bldP spid="678027" grpId="0" animBg="1"/>
      <p:bldP spid="678028" grpId="0" animBg="1"/>
      <p:bldP spid="67802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36"/>
          <p:cNvSpPr>
            <a:spLocks noChangeArrowheads="1"/>
          </p:cNvSpPr>
          <p:nvPr/>
        </p:nvSpPr>
        <p:spPr bwMode="auto">
          <a:xfrm>
            <a:off x="228600" y="0"/>
            <a:ext cx="89154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75930" name="Group 90"/>
          <p:cNvGraphicFramePr>
            <a:graphicFrameLocks noGrp="1"/>
          </p:cNvGraphicFramePr>
          <p:nvPr/>
        </p:nvGraphicFramePr>
        <p:xfrm>
          <a:off x="1231900" y="2027238"/>
          <a:ext cx="3263900" cy="376237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11" name="Text Box 110"/>
          <p:cNvSpPr txBox="1">
            <a:spLocks noChangeArrowheads="1"/>
          </p:cNvSpPr>
          <p:nvPr/>
        </p:nvSpPr>
        <p:spPr bwMode="auto">
          <a:xfrm>
            <a:off x="1144588" y="1676400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183</a:t>
            </a:r>
          </a:p>
        </p:txBody>
      </p:sp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0" y="0"/>
            <a:ext cx="2286000" cy="457200"/>
          </a:xfrm>
          <a:solidFill>
            <a:srgbClr val="FFFFCC"/>
          </a:solidFill>
          <a:ln>
            <a:solidFill>
              <a:srgbClr val="000000"/>
            </a:solidFill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2000" smtClean="0"/>
              <a:t>Steganography</a:t>
            </a:r>
          </a:p>
        </p:txBody>
      </p:sp>
      <p:pic>
        <p:nvPicPr>
          <p:cNvPr id="89113" name="Picture 14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8850" y="133350"/>
            <a:ext cx="15303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114" name="Line 147"/>
          <p:cNvSpPr>
            <a:spLocks noChangeShapeType="1"/>
          </p:cNvSpPr>
          <p:nvPr/>
        </p:nvSpPr>
        <p:spPr bwMode="auto">
          <a:xfrm flipH="1">
            <a:off x="1524000" y="838200"/>
            <a:ext cx="2743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75988" name="Line 148"/>
          <p:cNvSpPr>
            <a:spLocks noChangeShapeType="1"/>
          </p:cNvSpPr>
          <p:nvPr/>
        </p:nvSpPr>
        <p:spPr bwMode="auto">
          <a:xfrm>
            <a:off x="2819400" y="2703513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75989" name="Text Box 149"/>
          <p:cNvSpPr txBox="1">
            <a:spLocks noChangeArrowheads="1"/>
          </p:cNvSpPr>
          <p:nvPr/>
        </p:nvSpPr>
        <p:spPr bwMode="auto">
          <a:xfrm>
            <a:off x="3414713" y="2514600"/>
            <a:ext cx="103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L-Shift 6</a:t>
            </a:r>
          </a:p>
        </p:txBody>
      </p:sp>
      <p:graphicFrame>
        <p:nvGraphicFramePr>
          <p:cNvPr id="676011" name="Group 171"/>
          <p:cNvGraphicFramePr>
            <a:graphicFrameLocks noGrp="1"/>
          </p:cNvGraphicFramePr>
          <p:nvPr/>
        </p:nvGraphicFramePr>
        <p:xfrm>
          <a:off x="1231900" y="3094038"/>
          <a:ext cx="3263900" cy="376237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6031" name="Text Box 191"/>
          <p:cNvSpPr txBox="1">
            <a:spLocks noChangeArrowheads="1"/>
          </p:cNvSpPr>
          <p:nvPr/>
        </p:nvSpPr>
        <p:spPr bwMode="auto">
          <a:xfrm>
            <a:off x="1144588" y="2743200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192</a:t>
            </a:r>
          </a:p>
        </p:txBody>
      </p:sp>
      <p:pic>
        <p:nvPicPr>
          <p:cNvPr id="676033" name="Picture 19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733800"/>
            <a:ext cx="212725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6034" name="Text Box 194"/>
          <p:cNvSpPr txBox="1">
            <a:spLocks noChangeArrowheads="1"/>
          </p:cNvSpPr>
          <p:nvPr/>
        </p:nvSpPr>
        <p:spPr bwMode="auto">
          <a:xfrm>
            <a:off x="2590800" y="4800600"/>
            <a:ext cx="2663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Extracted Second Image</a:t>
            </a:r>
          </a:p>
        </p:txBody>
      </p:sp>
      <p:sp>
        <p:nvSpPr>
          <p:cNvPr id="676035" name="Text Box 195"/>
          <p:cNvSpPr txBox="1">
            <a:spLocks noChangeArrowheads="1"/>
          </p:cNvSpPr>
          <p:nvPr/>
        </p:nvSpPr>
        <p:spPr bwMode="auto">
          <a:xfrm rot="16200000">
            <a:off x="-1746250" y="3803650"/>
            <a:ext cx="4325938" cy="52863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How to get the second image</a:t>
            </a:r>
          </a:p>
        </p:txBody>
      </p:sp>
      <p:pic>
        <p:nvPicPr>
          <p:cNvPr id="676036" name="Picture 19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096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7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7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7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7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76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7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88" grpId="0" animBg="1"/>
      <p:bldP spid="675989" grpId="0"/>
      <p:bldP spid="676031" grpId="0"/>
      <p:bldP spid="676034" grpId="0"/>
      <p:bldP spid="67603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28600" y="0"/>
            <a:ext cx="89154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90825" y="280988"/>
            <a:ext cx="1376363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3425" y="280988"/>
            <a:ext cx="13620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79941" name="Group 5"/>
          <p:cNvGraphicFramePr>
            <a:graphicFrameLocks noGrp="1"/>
          </p:cNvGraphicFramePr>
          <p:nvPr/>
        </p:nvGraphicFramePr>
        <p:xfrm>
          <a:off x="393700" y="29003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9961" name="Group 25"/>
          <p:cNvGraphicFramePr>
            <a:graphicFrameLocks noGrp="1"/>
          </p:cNvGraphicFramePr>
          <p:nvPr/>
        </p:nvGraphicFramePr>
        <p:xfrm>
          <a:off x="425450" y="38147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90" name="Text Box 45"/>
          <p:cNvSpPr txBox="1">
            <a:spLocks noChangeArrowheads="1"/>
          </p:cNvSpPr>
          <p:nvPr/>
        </p:nvSpPr>
        <p:spPr bwMode="auto">
          <a:xfrm>
            <a:off x="304800" y="346551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180</a:t>
            </a:r>
          </a:p>
        </p:txBody>
      </p:sp>
      <p:graphicFrame>
        <p:nvGraphicFramePr>
          <p:cNvPr id="679982" name="Group 46"/>
          <p:cNvGraphicFramePr>
            <a:graphicFrameLocks noGrp="1"/>
          </p:cNvGraphicFramePr>
          <p:nvPr/>
        </p:nvGraphicFramePr>
        <p:xfrm>
          <a:off x="5178425" y="2554288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11" name="Text Box 66"/>
          <p:cNvSpPr txBox="1">
            <a:spLocks noChangeArrowheads="1"/>
          </p:cNvSpPr>
          <p:nvPr/>
        </p:nvSpPr>
        <p:spPr bwMode="auto">
          <a:xfrm>
            <a:off x="5105400" y="22098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03</a:t>
            </a:r>
          </a:p>
        </p:txBody>
      </p:sp>
      <p:graphicFrame>
        <p:nvGraphicFramePr>
          <p:cNvPr id="680003" name="Group 67"/>
          <p:cNvGraphicFramePr>
            <a:graphicFrameLocks noGrp="1"/>
          </p:cNvGraphicFramePr>
          <p:nvPr/>
        </p:nvGraphicFramePr>
        <p:xfrm>
          <a:off x="5270500" y="36623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32" name="Text Box 87"/>
          <p:cNvSpPr txBox="1">
            <a:spLocks noChangeArrowheads="1"/>
          </p:cNvSpPr>
          <p:nvPr/>
        </p:nvSpPr>
        <p:spPr bwMode="auto">
          <a:xfrm>
            <a:off x="5181600" y="33528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03</a:t>
            </a:r>
          </a:p>
        </p:txBody>
      </p:sp>
      <p:graphicFrame>
        <p:nvGraphicFramePr>
          <p:cNvPr id="6146" name="Object 88"/>
          <p:cNvGraphicFramePr>
            <a:graphicFrameLocks noChangeAspect="1"/>
          </p:cNvGraphicFramePr>
          <p:nvPr/>
        </p:nvGraphicFramePr>
        <p:xfrm>
          <a:off x="4343400" y="4343400"/>
          <a:ext cx="63023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6" imgW="164880" imgH="177480" progId="">
                  <p:embed/>
                </p:oleObj>
              </mc:Choice>
              <mc:Fallback>
                <p:oleObj name="Equation" r:id="rId6" imgW="164880" imgH="177480" progId="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343400"/>
                        <a:ext cx="630238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0025" name="Group 89"/>
          <p:cNvGraphicFramePr>
            <a:graphicFrameLocks noGrp="1"/>
          </p:cNvGraphicFramePr>
          <p:nvPr/>
        </p:nvGraphicFramePr>
        <p:xfrm>
          <a:off x="3060700" y="51101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53" name="Text Box 109"/>
          <p:cNvSpPr txBox="1">
            <a:spLocks noChangeArrowheads="1"/>
          </p:cNvSpPr>
          <p:nvPr/>
        </p:nvSpPr>
        <p:spPr bwMode="auto">
          <a:xfrm>
            <a:off x="2973388" y="4759325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183</a:t>
            </a:r>
          </a:p>
        </p:txBody>
      </p:sp>
      <p:graphicFrame>
        <p:nvGraphicFramePr>
          <p:cNvPr id="680046" name="Group 110"/>
          <p:cNvGraphicFramePr>
            <a:graphicFrameLocks noGrp="1"/>
          </p:cNvGraphicFramePr>
          <p:nvPr/>
        </p:nvGraphicFramePr>
        <p:xfrm>
          <a:off x="414338" y="2062163"/>
          <a:ext cx="3263900" cy="376238"/>
        </p:xfrm>
        <a:graphic>
          <a:graphicData uri="http://schemas.openxmlformats.org/drawingml/2006/table">
            <a:tbl>
              <a:tblPr/>
              <a:tblGrid>
                <a:gridCol w="407987"/>
                <a:gridCol w="407988"/>
                <a:gridCol w="407987"/>
                <a:gridCol w="407988"/>
                <a:gridCol w="407987"/>
                <a:gridCol w="407988"/>
                <a:gridCol w="407987"/>
                <a:gridCol w="40798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74" name="Text Box 130"/>
          <p:cNvSpPr txBox="1">
            <a:spLocks noChangeArrowheads="1"/>
          </p:cNvSpPr>
          <p:nvPr/>
        </p:nvSpPr>
        <p:spPr bwMode="auto">
          <a:xfrm>
            <a:off x="304800" y="1717675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182</a:t>
            </a:r>
          </a:p>
        </p:txBody>
      </p:sp>
      <p:sp>
        <p:nvSpPr>
          <p:cNvPr id="6275" name="Line 131"/>
          <p:cNvSpPr>
            <a:spLocks noChangeShapeType="1"/>
          </p:cNvSpPr>
          <p:nvPr/>
        </p:nvSpPr>
        <p:spPr bwMode="auto">
          <a:xfrm>
            <a:off x="3049588" y="264160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276" name="Text Box 132"/>
          <p:cNvSpPr txBox="1">
            <a:spLocks noChangeArrowheads="1"/>
          </p:cNvSpPr>
          <p:nvPr/>
        </p:nvSpPr>
        <p:spPr bwMode="auto">
          <a:xfrm>
            <a:off x="3651250" y="2452688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R-Shift 2</a:t>
            </a:r>
          </a:p>
        </p:txBody>
      </p:sp>
      <p:sp>
        <p:nvSpPr>
          <p:cNvPr id="6277" name="Line 133"/>
          <p:cNvSpPr>
            <a:spLocks noChangeShapeType="1"/>
          </p:cNvSpPr>
          <p:nvPr/>
        </p:nvSpPr>
        <p:spPr bwMode="auto">
          <a:xfrm>
            <a:off x="3017838" y="3530600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non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278" name="Text Box 134"/>
          <p:cNvSpPr txBox="1">
            <a:spLocks noChangeArrowheads="1"/>
          </p:cNvSpPr>
          <p:nvPr/>
        </p:nvSpPr>
        <p:spPr bwMode="auto">
          <a:xfrm>
            <a:off x="3613150" y="3341688"/>
            <a:ext cx="1035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L-Shift 2</a:t>
            </a:r>
          </a:p>
        </p:txBody>
      </p:sp>
      <p:sp>
        <p:nvSpPr>
          <p:cNvPr id="680071" name="Rectangle 135"/>
          <p:cNvSpPr>
            <a:spLocks noGrp="1" noChangeArrowheads="1"/>
          </p:cNvSpPr>
          <p:nvPr>
            <p:ph type="title"/>
          </p:nvPr>
        </p:nvSpPr>
        <p:spPr>
          <a:xfrm>
            <a:off x="6858000" y="0"/>
            <a:ext cx="2286000" cy="457200"/>
          </a:xfrm>
          <a:solidFill>
            <a:srgbClr val="FFFFCC"/>
          </a:solidFill>
          <a:ln>
            <a:solidFill>
              <a:srgbClr val="000000"/>
            </a:solidFill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2000" smtClean="0"/>
              <a:t>Steganography</a:t>
            </a:r>
          </a:p>
        </p:txBody>
      </p:sp>
      <p:sp>
        <p:nvSpPr>
          <p:cNvPr id="6280" name="Line 136"/>
          <p:cNvSpPr>
            <a:spLocks noChangeShapeType="1"/>
          </p:cNvSpPr>
          <p:nvPr/>
        </p:nvSpPr>
        <p:spPr bwMode="auto">
          <a:xfrm flipH="1">
            <a:off x="762000" y="990600"/>
            <a:ext cx="2667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281" name="Text Box 137"/>
          <p:cNvSpPr txBox="1">
            <a:spLocks noChangeArrowheads="1"/>
          </p:cNvSpPr>
          <p:nvPr/>
        </p:nvSpPr>
        <p:spPr bwMode="auto">
          <a:xfrm>
            <a:off x="8070850" y="3138488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Arial" charset="0"/>
                <a:cs typeface="Arial" charset="0"/>
              </a:rPr>
              <a:t>R-Shift 6</a:t>
            </a:r>
          </a:p>
        </p:txBody>
      </p:sp>
      <p:sp>
        <p:nvSpPr>
          <p:cNvPr id="6282" name="Line 138"/>
          <p:cNvSpPr>
            <a:spLocks noChangeShapeType="1"/>
          </p:cNvSpPr>
          <p:nvPr/>
        </p:nvSpPr>
        <p:spPr bwMode="auto">
          <a:xfrm>
            <a:off x="5181600" y="990600"/>
            <a:ext cx="228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283" name="Line 139"/>
          <p:cNvSpPr>
            <a:spLocks noChangeShapeType="1"/>
          </p:cNvSpPr>
          <p:nvPr/>
        </p:nvSpPr>
        <p:spPr bwMode="auto">
          <a:xfrm>
            <a:off x="7416800" y="3341688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284" name="Line 141"/>
          <p:cNvSpPr>
            <a:spLocks noChangeShapeType="1"/>
          </p:cNvSpPr>
          <p:nvPr/>
        </p:nvSpPr>
        <p:spPr bwMode="auto">
          <a:xfrm>
            <a:off x="3810000" y="4114800"/>
            <a:ext cx="6096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6285" name="Picture 14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00800" y="4933950"/>
            <a:ext cx="15303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0079" name="Text Box 143"/>
          <p:cNvSpPr txBox="1">
            <a:spLocks noChangeArrowheads="1"/>
          </p:cNvSpPr>
          <p:nvPr/>
        </p:nvSpPr>
        <p:spPr bwMode="auto">
          <a:xfrm>
            <a:off x="6096000" y="1143000"/>
            <a:ext cx="3048000" cy="83502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600"/>
              <a:t>If we have only 4 colors (2-bits) and we put them in the lower order bits</a:t>
            </a:r>
          </a:p>
        </p:txBody>
      </p:sp>
      <p:sp>
        <p:nvSpPr>
          <p:cNvPr id="6287" name="Line 144"/>
          <p:cNvSpPr>
            <a:spLocks noChangeShapeType="1"/>
          </p:cNvSpPr>
          <p:nvPr/>
        </p:nvSpPr>
        <p:spPr bwMode="auto">
          <a:xfrm>
            <a:off x="7620000" y="2057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288" name="Line 145"/>
          <p:cNvSpPr>
            <a:spLocks noChangeShapeType="1"/>
          </p:cNvSpPr>
          <p:nvPr/>
        </p:nvSpPr>
        <p:spPr bwMode="auto">
          <a:xfrm flipH="1">
            <a:off x="5181600" y="3048000"/>
            <a:ext cx="37338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289" name="Line 146"/>
          <p:cNvSpPr>
            <a:spLocks noChangeShapeType="1"/>
          </p:cNvSpPr>
          <p:nvPr/>
        </p:nvSpPr>
        <p:spPr bwMode="auto">
          <a:xfrm>
            <a:off x="5257800" y="3048000"/>
            <a:ext cx="335280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80083" name="Text Box 147"/>
          <p:cNvSpPr txBox="1">
            <a:spLocks noChangeArrowheads="1"/>
          </p:cNvSpPr>
          <p:nvPr/>
        </p:nvSpPr>
        <p:spPr bwMode="auto">
          <a:xfrm>
            <a:off x="5867400" y="4419600"/>
            <a:ext cx="2149475" cy="376238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/>
              <a:t>No need to shift right</a:t>
            </a:r>
          </a:p>
        </p:txBody>
      </p:sp>
      <p:sp>
        <p:nvSpPr>
          <p:cNvPr id="6291" name="Line 148"/>
          <p:cNvSpPr>
            <a:spLocks noChangeShapeType="1"/>
          </p:cNvSpPr>
          <p:nvPr/>
        </p:nvSpPr>
        <p:spPr bwMode="auto">
          <a:xfrm flipH="1">
            <a:off x="4724400" y="3048000"/>
            <a:ext cx="4572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680086" name="Picture 15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4419600"/>
            <a:ext cx="1219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0087" name="Text Box 151"/>
          <p:cNvSpPr txBox="1">
            <a:spLocks noChangeArrowheads="1"/>
          </p:cNvSpPr>
          <p:nvPr/>
        </p:nvSpPr>
        <p:spPr bwMode="auto">
          <a:xfrm>
            <a:off x="609600" y="5181600"/>
            <a:ext cx="2225675" cy="101600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folHlink"/>
                </a:solidFill>
              </a:rPr>
              <a:t>What would you do to get back original data?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8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08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20D3D9F-DBB6-435F-A3E5-5BE130476307}" type="slidenum">
              <a:rPr lang="en-US" sz="1400">
                <a:solidFill>
                  <a:schemeClr val="folHlink"/>
                </a:solidFill>
              </a:rPr>
              <a:pPr algn="r"/>
              <a:t>76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90116" name="Picture 5" descr="breugel - peasant dan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6925" y="1905000"/>
            <a:ext cx="523716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2310" name="Text Box 6"/>
          <p:cNvSpPr txBox="1">
            <a:spLocks noChangeArrowheads="1"/>
          </p:cNvSpPr>
          <p:nvPr/>
        </p:nvSpPr>
        <p:spPr bwMode="auto">
          <a:xfrm>
            <a:off x="304800" y="2162175"/>
            <a:ext cx="2438400" cy="581025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defTabSz="820738"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8-bit-per-band, 3-band, “original”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34EA3E1-A3A7-4BA2-9717-2DA28F27F675}" type="slidenum">
              <a:rPr lang="en-US" sz="1400">
                <a:solidFill>
                  <a:schemeClr val="folHlink"/>
                </a:solidFill>
              </a:rPr>
              <a:pPr algn="r"/>
              <a:t>77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91140" name="Picture 4" descr="breugel - peasant dance - 6bi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905000"/>
            <a:ext cx="5237163" cy="365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4357" name="Text Box 5"/>
          <p:cNvSpPr txBox="1">
            <a:spLocks noChangeArrowheads="1"/>
          </p:cNvSpPr>
          <p:nvPr/>
        </p:nvSpPr>
        <p:spPr bwMode="auto">
          <a:xfrm>
            <a:off x="414338" y="2100263"/>
            <a:ext cx="2438400" cy="581025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defTabSz="820738"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6-bit-per-band, 3-band, quantized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EF9C905-FBE2-49D1-AD8F-07C019682140}" type="slidenum">
              <a:rPr lang="en-US" sz="1400">
                <a:solidFill>
                  <a:schemeClr val="folHlink"/>
                </a:solidFill>
              </a:rPr>
              <a:pPr algn="r"/>
              <a:t>78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92164" name="Picture 4" descr="Bruegal - 6-bit his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486025"/>
            <a:ext cx="36576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381000" y="5546725"/>
            <a:ext cx="8321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/>
            <a:r>
              <a:rPr lang="en-US" sz="2000">
                <a:solidFill>
                  <a:schemeClr val="tx2"/>
                </a:solidFill>
              </a:rPr>
              <a:t>The histograms of the two versions indicate which is which. If the 6-bit version is displayed as an 8-bit image it has only pixels with values 0, 4, 8, … , 252.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1019175" y="2043113"/>
            <a:ext cx="303847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820738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Arial" charset="0"/>
              </a:rPr>
              <a:t>green-band histogram of 8-bit image</a:t>
            </a: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5133975" y="2041525"/>
            <a:ext cx="303847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820738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Arial" charset="0"/>
              </a:rPr>
              <a:t>green-band histogram of 6-bit image</a:t>
            </a:r>
          </a:p>
        </p:txBody>
      </p:sp>
      <p:pic>
        <p:nvPicPr>
          <p:cNvPr id="92168" name="Picture 8" descr="Bruegal - 8-bit his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2486025"/>
            <a:ext cx="36576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9" name="Line 9"/>
          <p:cNvSpPr>
            <a:spLocks noChangeShapeType="1"/>
          </p:cNvSpPr>
          <p:nvPr/>
        </p:nvSpPr>
        <p:spPr bwMode="auto">
          <a:xfrm>
            <a:off x="800100" y="1736725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8C6F53D-0663-4FD6-970A-B9A8D9239B07}" type="slidenum">
              <a:rPr lang="en-US" sz="1400">
                <a:solidFill>
                  <a:schemeClr val="folHlink"/>
                </a:solidFill>
              </a:rPr>
              <a:pPr algn="r"/>
              <a:t>79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93188" name="Picture 4" descr="breugel - peasant dance - 6bi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28825" y="1916113"/>
            <a:ext cx="5237163" cy="365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1219200" y="5651500"/>
            <a:ext cx="71628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/>
            <a:r>
              <a:rPr lang="en-US" sz="1600">
                <a:solidFill>
                  <a:schemeClr val="tx2"/>
                </a:solidFill>
              </a:rPr>
              <a:t>The second image is invisible because the value of each pixel is between 0 and 3.  For any given pixel, its value is added to the to the collocated pixel in the first image that has a value from the set {0, 4, 8, … , 252}.  The 2</a:t>
            </a:r>
            <a:r>
              <a:rPr lang="en-US" sz="1600" baseline="30000">
                <a:solidFill>
                  <a:schemeClr val="tx2"/>
                </a:solidFill>
              </a:rPr>
              <a:t>nd</a:t>
            </a:r>
            <a:r>
              <a:rPr lang="en-US" sz="1600">
                <a:solidFill>
                  <a:schemeClr val="tx2"/>
                </a:solidFill>
              </a:rPr>
              <a:t> image is noise on the 1</a:t>
            </a:r>
            <a:r>
              <a:rPr lang="en-US" sz="1600" baseline="30000">
                <a:solidFill>
                  <a:schemeClr val="tx2"/>
                </a:solidFill>
              </a:rPr>
              <a:t>st</a:t>
            </a:r>
            <a:r>
              <a:rPr lang="en-US" sz="1600">
                <a:solidFill>
                  <a:schemeClr val="tx2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ce réservé du numéro de diapositive 5"/>
          <p:cNvSpPr txBox="1">
            <a:spLocks noGrp="1"/>
          </p:cNvSpPr>
          <p:nvPr/>
        </p:nvSpPr>
        <p:spPr bwMode="auto">
          <a:xfrm>
            <a:off x="6553200" y="6400800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137BF5E-8932-45D2-B78F-D296D6BD9CA2}" type="slidenum">
              <a:rPr lang="en-US" sz="1400">
                <a:solidFill>
                  <a:schemeClr val="folHlink"/>
                </a:solidFill>
              </a:rPr>
              <a:pPr algn="r"/>
              <a:t>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Formation</a:t>
            </a:r>
          </a:p>
        </p:txBody>
      </p:sp>
      <p:sp>
        <p:nvSpPr>
          <p:cNvPr id="25604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Digital Image is an approximation of a real world scene</a:t>
            </a:r>
            <a:endParaRPr lang="en-US"/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/>
          <a:srcRect b="19685"/>
          <a:stretch>
            <a:fillRect/>
          </a:stretch>
        </p:blipFill>
        <p:spPr bwMode="auto">
          <a:xfrm>
            <a:off x="1828800" y="3124200"/>
            <a:ext cx="5197475" cy="299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615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2766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6154" name="Line 10"/>
          <p:cNvSpPr>
            <a:spLocks noChangeShapeType="1"/>
          </p:cNvSpPr>
          <p:nvPr/>
        </p:nvSpPr>
        <p:spPr bwMode="auto">
          <a:xfrm flipH="1">
            <a:off x="1676400" y="3733800"/>
            <a:ext cx="6858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46158" name="Rectangle 14"/>
          <p:cNvSpPr>
            <a:spLocks noChangeArrowheads="1"/>
          </p:cNvSpPr>
          <p:nvPr/>
        </p:nvSpPr>
        <p:spPr bwMode="auto">
          <a:xfrm>
            <a:off x="2089150" y="3571875"/>
            <a:ext cx="417513" cy="4206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6160" name="Rectangle 16"/>
          <p:cNvSpPr>
            <a:spLocks noChangeArrowheads="1"/>
          </p:cNvSpPr>
          <p:nvPr/>
        </p:nvSpPr>
        <p:spPr bwMode="auto">
          <a:xfrm>
            <a:off x="4675188" y="3568700"/>
            <a:ext cx="417512" cy="4206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6161" name="Text Box 17"/>
          <p:cNvSpPr txBox="1">
            <a:spLocks noChangeArrowheads="1"/>
          </p:cNvSpPr>
          <p:nvPr/>
        </p:nvSpPr>
        <p:spPr bwMode="auto">
          <a:xfrm rot="16200000">
            <a:off x="6962775" y="4086225"/>
            <a:ext cx="1751013" cy="5889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Sampling</a:t>
            </a:r>
          </a:p>
        </p:txBody>
      </p:sp>
      <p:sp>
        <p:nvSpPr>
          <p:cNvPr id="646162" name="Line 18"/>
          <p:cNvSpPr>
            <a:spLocks noChangeShapeType="1"/>
          </p:cNvSpPr>
          <p:nvPr/>
        </p:nvSpPr>
        <p:spPr bwMode="auto">
          <a:xfrm flipH="1">
            <a:off x="3124200" y="358140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46163" name="Line 19"/>
          <p:cNvSpPr>
            <a:spLocks noChangeShapeType="1"/>
          </p:cNvSpPr>
          <p:nvPr/>
        </p:nvSpPr>
        <p:spPr bwMode="auto">
          <a:xfrm flipH="1">
            <a:off x="5638800" y="350520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4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4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4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4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4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54" grpId="0" animBg="1"/>
      <p:bldP spid="646158" grpId="0" animBg="1"/>
      <p:bldP spid="646160" grpId="0" animBg="1"/>
      <p:bldP spid="646161" grpId="0" animBg="1"/>
      <p:bldP spid="646162" grpId="0" animBg="1"/>
      <p:bldP spid="64616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5496175-3C5F-451F-A591-562EFAB5D3E6}" type="slidenum">
              <a:rPr lang="en-US" sz="1400">
                <a:solidFill>
                  <a:schemeClr val="folHlink"/>
                </a:solidFill>
              </a:rPr>
              <a:pPr algn="r"/>
              <a:t>80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94212" name="Picture 4" descr="breugel - peasant dance - 6bi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1225" y="1871663"/>
            <a:ext cx="5237163" cy="365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2133600" y="5683250"/>
            <a:ext cx="548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/>
            <a:r>
              <a:rPr lang="en-US" sz="1800">
                <a:solidFill>
                  <a:schemeClr val="tx2"/>
                </a:solidFill>
              </a:rPr>
              <a:t>To recover the second image (which is 2 bits per pixel per band) simply left shift the combined image by 6 bits.</a:t>
            </a:r>
          </a:p>
        </p:txBody>
      </p:sp>
      <p:grpSp>
        <p:nvGrpSpPr>
          <p:cNvPr id="94214" name="Group 6"/>
          <p:cNvGrpSpPr>
            <a:grpSpLocks/>
          </p:cNvGrpSpPr>
          <p:nvPr/>
        </p:nvGrpSpPr>
        <p:grpSpPr bwMode="auto">
          <a:xfrm>
            <a:off x="958850" y="1873250"/>
            <a:ext cx="1174750" cy="3657600"/>
            <a:chOff x="460" y="1008"/>
            <a:chExt cx="740" cy="2304"/>
          </a:xfrm>
        </p:grpSpPr>
        <p:sp>
          <p:nvSpPr>
            <p:cNvPr id="94215" name="Line 7"/>
            <p:cNvSpPr>
              <a:spLocks noChangeShapeType="1"/>
            </p:cNvSpPr>
            <p:nvPr/>
          </p:nvSpPr>
          <p:spPr bwMode="auto">
            <a:xfrm flipH="1">
              <a:off x="768" y="216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216" name="Freeform 8"/>
            <p:cNvSpPr>
              <a:spLocks/>
            </p:cNvSpPr>
            <p:nvPr/>
          </p:nvSpPr>
          <p:spPr bwMode="auto">
            <a:xfrm>
              <a:off x="1104" y="1008"/>
              <a:ext cx="96" cy="2304"/>
            </a:xfrm>
            <a:custGeom>
              <a:avLst/>
              <a:gdLst>
                <a:gd name="T0" fmla="*/ 96 w 96"/>
                <a:gd name="T1" fmla="*/ 0 h 2304"/>
                <a:gd name="T2" fmla="*/ 0 w 96"/>
                <a:gd name="T3" fmla="*/ 0 h 2304"/>
                <a:gd name="T4" fmla="*/ 0 w 96"/>
                <a:gd name="T5" fmla="*/ 2304 h 2304"/>
                <a:gd name="T6" fmla="*/ 96 w 96"/>
                <a:gd name="T7" fmla="*/ 2304 h 23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2304"/>
                <a:gd name="T14" fmla="*/ 96 w 96"/>
                <a:gd name="T15" fmla="*/ 2304 h 23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2304">
                  <a:moveTo>
                    <a:pt x="96" y="0"/>
                  </a:moveTo>
                  <a:lnTo>
                    <a:pt x="0" y="0"/>
                  </a:lnTo>
                  <a:lnTo>
                    <a:pt x="0" y="2304"/>
                  </a:lnTo>
                  <a:lnTo>
                    <a:pt x="96" y="230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94217" name="Group 9"/>
            <p:cNvGrpSpPr>
              <a:grpSpLocks/>
            </p:cNvGrpSpPr>
            <p:nvPr/>
          </p:nvGrpSpPr>
          <p:grpSpPr bwMode="auto">
            <a:xfrm>
              <a:off x="460" y="1800"/>
              <a:ext cx="384" cy="1476"/>
              <a:chOff x="460" y="1800"/>
              <a:chExt cx="384" cy="1476"/>
            </a:xfrm>
          </p:grpSpPr>
          <p:sp>
            <p:nvSpPr>
              <p:cNvPr id="94218" name="Line 10"/>
              <p:cNvSpPr>
                <a:spLocks noChangeShapeType="1"/>
              </p:cNvSpPr>
              <p:nvPr/>
            </p:nvSpPr>
            <p:spPr bwMode="auto">
              <a:xfrm>
                <a:off x="652" y="2496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219" name="Text Box 11"/>
              <p:cNvSpPr txBox="1">
                <a:spLocks noChangeArrowheads="1"/>
              </p:cNvSpPr>
              <p:nvPr/>
            </p:nvSpPr>
            <p:spPr bwMode="auto">
              <a:xfrm rot="-5400000">
                <a:off x="293" y="2040"/>
                <a:ext cx="720" cy="239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L-Shift 6</a:t>
                </a:r>
              </a:p>
            </p:txBody>
          </p:sp>
          <p:sp>
            <p:nvSpPr>
              <p:cNvPr id="94220" name="Oval 12"/>
              <p:cNvSpPr>
                <a:spLocks noChangeArrowheads="1"/>
              </p:cNvSpPr>
              <p:nvPr/>
            </p:nvSpPr>
            <p:spPr bwMode="auto">
              <a:xfrm>
                <a:off x="460" y="2882"/>
                <a:ext cx="384" cy="38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221" name="Text Box 13"/>
              <p:cNvSpPr txBox="1">
                <a:spLocks noChangeArrowheads="1"/>
              </p:cNvSpPr>
              <p:nvPr/>
            </p:nvSpPr>
            <p:spPr bwMode="auto">
              <a:xfrm>
                <a:off x="518" y="2872"/>
                <a:ext cx="192" cy="4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820738" eaLnBrk="0" hangingPunct="0">
                  <a:spcBef>
                    <a:spcPct val="50000"/>
                  </a:spcBef>
                </a:pPr>
                <a:r>
                  <a:rPr lang="en-US" sz="3600">
                    <a:solidFill>
                      <a:srgbClr val="FF3300"/>
                    </a:solidFill>
                    <a:latin typeface="Arial" charset="0"/>
                  </a:rPr>
                  <a:t>?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88F0786-DD9E-4099-8A43-637E6A9AE9D5}" type="slidenum">
              <a:rPr lang="en-US" sz="1400">
                <a:solidFill>
                  <a:schemeClr val="folHlink"/>
                </a:solidFill>
              </a:rPr>
              <a:pPr algn="r"/>
              <a:t>81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95236" name="Picture 4" descr="breugel - peasant dance - 2bitUnSt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1225" y="1933575"/>
            <a:ext cx="5237163" cy="365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2133600" y="5745163"/>
            <a:ext cx="548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/>
            <a:r>
              <a:rPr lang="en-US" sz="1800">
                <a:solidFill>
                  <a:schemeClr val="tx2"/>
                </a:solidFill>
              </a:rPr>
              <a:t>To recover the second image (which is 2 bits per pixel per band) simply left shift the combined image by 6 bits.</a:t>
            </a:r>
          </a:p>
        </p:txBody>
      </p:sp>
      <p:grpSp>
        <p:nvGrpSpPr>
          <p:cNvPr id="95238" name="Group 6"/>
          <p:cNvGrpSpPr>
            <a:grpSpLocks/>
          </p:cNvGrpSpPr>
          <p:nvPr/>
        </p:nvGrpSpPr>
        <p:grpSpPr bwMode="auto">
          <a:xfrm>
            <a:off x="874713" y="1935163"/>
            <a:ext cx="1258887" cy="3657600"/>
            <a:chOff x="407" y="1008"/>
            <a:chExt cx="793" cy="2304"/>
          </a:xfrm>
        </p:grpSpPr>
        <p:sp>
          <p:nvSpPr>
            <p:cNvPr id="95239" name="Line 7"/>
            <p:cNvSpPr>
              <a:spLocks noChangeShapeType="1"/>
            </p:cNvSpPr>
            <p:nvPr/>
          </p:nvSpPr>
          <p:spPr bwMode="auto">
            <a:xfrm>
              <a:off x="768" y="216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5240" name="Freeform 8"/>
            <p:cNvSpPr>
              <a:spLocks/>
            </p:cNvSpPr>
            <p:nvPr/>
          </p:nvSpPr>
          <p:spPr bwMode="auto">
            <a:xfrm>
              <a:off x="1104" y="1008"/>
              <a:ext cx="96" cy="2304"/>
            </a:xfrm>
            <a:custGeom>
              <a:avLst/>
              <a:gdLst>
                <a:gd name="T0" fmla="*/ 96 w 96"/>
                <a:gd name="T1" fmla="*/ 0 h 2304"/>
                <a:gd name="T2" fmla="*/ 0 w 96"/>
                <a:gd name="T3" fmla="*/ 0 h 2304"/>
                <a:gd name="T4" fmla="*/ 0 w 96"/>
                <a:gd name="T5" fmla="*/ 2304 h 2304"/>
                <a:gd name="T6" fmla="*/ 96 w 96"/>
                <a:gd name="T7" fmla="*/ 2304 h 23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2304"/>
                <a:gd name="T14" fmla="*/ 96 w 96"/>
                <a:gd name="T15" fmla="*/ 2304 h 23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2304">
                  <a:moveTo>
                    <a:pt x="96" y="0"/>
                  </a:moveTo>
                  <a:lnTo>
                    <a:pt x="0" y="0"/>
                  </a:lnTo>
                  <a:lnTo>
                    <a:pt x="0" y="2304"/>
                  </a:lnTo>
                  <a:lnTo>
                    <a:pt x="96" y="230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95241" name="Group 9"/>
            <p:cNvGrpSpPr>
              <a:grpSpLocks/>
            </p:cNvGrpSpPr>
            <p:nvPr/>
          </p:nvGrpSpPr>
          <p:grpSpPr bwMode="auto">
            <a:xfrm>
              <a:off x="407" y="1800"/>
              <a:ext cx="490" cy="1466"/>
              <a:chOff x="407" y="1800"/>
              <a:chExt cx="490" cy="1466"/>
            </a:xfrm>
          </p:grpSpPr>
          <p:sp>
            <p:nvSpPr>
              <p:cNvPr id="95242" name="Line 10"/>
              <p:cNvSpPr>
                <a:spLocks noChangeShapeType="1"/>
              </p:cNvSpPr>
              <p:nvPr/>
            </p:nvSpPr>
            <p:spPr bwMode="auto">
              <a:xfrm flipV="1">
                <a:off x="652" y="2521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243" name="Text Box 11"/>
              <p:cNvSpPr txBox="1">
                <a:spLocks noChangeArrowheads="1"/>
              </p:cNvSpPr>
              <p:nvPr/>
            </p:nvSpPr>
            <p:spPr bwMode="auto">
              <a:xfrm rot="-5400000">
                <a:off x="293" y="2040"/>
                <a:ext cx="720" cy="239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L-Shift 6</a:t>
                </a:r>
              </a:p>
            </p:txBody>
          </p:sp>
          <p:sp>
            <p:nvSpPr>
              <p:cNvPr id="95244" name="Oval 12"/>
              <p:cNvSpPr>
                <a:spLocks noChangeArrowheads="1"/>
              </p:cNvSpPr>
              <p:nvPr/>
            </p:nvSpPr>
            <p:spPr bwMode="auto">
              <a:xfrm>
                <a:off x="460" y="288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5245" name="Text Box 13"/>
              <p:cNvSpPr txBox="1">
                <a:spLocks noChangeArrowheads="1"/>
              </p:cNvSpPr>
              <p:nvPr/>
            </p:nvSpPr>
            <p:spPr bwMode="auto">
              <a:xfrm>
                <a:off x="407" y="2966"/>
                <a:ext cx="490" cy="19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400">
                    <a:latin typeface="Arial" charset="0"/>
                  </a:rPr>
                  <a:t>image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3BEFFFB-52C5-40CC-875D-459608039BB1}" type="slidenum">
              <a:rPr lang="en-US" sz="1400">
                <a:solidFill>
                  <a:schemeClr val="folHlink"/>
                </a:solidFill>
              </a:rPr>
              <a:pPr algn="r"/>
              <a:t>82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sp>
        <p:nvSpPr>
          <p:cNvPr id="496644" name="Text Box 4"/>
          <p:cNvSpPr txBox="1">
            <a:spLocks noChangeArrowheads="1"/>
          </p:cNvSpPr>
          <p:nvPr/>
        </p:nvSpPr>
        <p:spPr bwMode="auto">
          <a:xfrm>
            <a:off x="5627688" y="2244725"/>
            <a:ext cx="2209800" cy="82550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defTabSz="820738"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Images 1 and 2 each have 4-bits per pixel when combined.</a:t>
            </a:r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762000" y="2422525"/>
            <a:ext cx="35052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20738" eaLnBrk="0" hangingPunct="0"/>
            <a:r>
              <a:rPr lang="en-US" sz="2000">
                <a:solidFill>
                  <a:schemeClr val="tx2"/>
                </a:solidFill>
              </a:rPr>
              <a:t>This is so effective that two     4-bit-per-pixel images can be superimposed with only the image in the high-order bits visible.  Both images contain the same amount of information but the image in the low-order bits is effectively invisible </a:t>
            </a:r>
          </a:p>
        </p:txBody>
      </p:sp>
      <p:sp>
        <p:nvSpPr>
          <p:cNvPr id="96262" name="Line 6"/>
          <p:cNvSpPr>
            <a:spLocks noChangeShapeType="1"/>
          </p:cNvSpPr>
          <p:nvPr/>
        </p:nvSpPr>
        <p:spPr bwMode="auto">
          <a:xfrm>
            <a:off x="4572000" y="20574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6263" name="Group 7"/>
          <p:cNvGrpSpPr>
            <a:grpSpLocks/>
          </p:cNvGrpSpPr>
          <p:nvPr/>
        </p:nvGrpSpPr>
        <p:grpSpPr bwMode="auto">
          <a:xfrm>
            <a:off x="5410200" y="3540125"/>
            <a:ext cx="2646363" cy="2479675"/>
            <a:chOff x="3037" y="1907"/>
            <a:chExt cx="1667" cy="1562"/>
          </a:xfrm>
        </p:grpSpPr>
        <p:grpSp>
          <p:nvGrpSpPr>
            <p:cNvPr id="96265" name="Group 8"/>
            <p:cNvGrpSpPr>
              <a:grpSpLocks/>
            </p:cNvGrpSpPr>
            <p:nvPr/>
          </p:nvGrpSpPr>
          <p:grpSpPr bwMode="auto">
            <a:xfrm>
              <a:off x="3894" y="1907"/>
              <a:ext cx="810" cy="1562"/>
              <a:chOff x="4176" y="1907"/>
              <a:chExt cx="810" cy="1562"/>
            </a:xfrm>
          </p:grpSpPr>
          <p:sp>
            <p:nvSpPr>
              <p:cNvPr id="96273" name="AutoShape 9"/>
              <p:cNvSpPr>
                <a:spLocks noChangeArrowheads="1"/>
              </p:cNvSpPr>
              <p:nvPr/>
            </p:nvSpPr>
            <p:spPr bwMode="auto">
              <a:xfrm>
                <a:off x="4252" y="1907"/>
                <a:ext cx="658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Image 2</a:t>
                </a:r>
              </a:p>
            </p:txBody>
          </p:sp>
          <p:sp>
            <p:nvSpPr>
              <p:cNvPr id="96274" name="AutoShape 10"/>
              <p:cNvSpPr>
                <a:spLocks noChangeArrowheads="1"/>
              </p:cNvSpPr>
              <p:nvPr/>
            </p:nvSpPr>
            <p:spPr bwMode="auto">
              <a:xfrm>
                <a:off x="4239" y="2352"/>
                <a:ext cx="684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R-Shift 4</a:t>
                </a:r>
              </a:p>
            </p:txBody>
          </p:sp>
          <p:sp>
            <p:nvSpPr>
              <p:cNvPr id="96275" name="AutoShape 11"/>
              <p:cNvSpPr>
                <a:spLocks noChangeArrowheads="1"/>
              </p:cNvSpPr>
              <p:nvPr/>
            </p:nvSpPr>
            <p:spPr bwMode="auto">
              <a:xfrm>
                <a:off x="4461" y="2784"/>
                <a:ext cx="240" cy="240"/>
              </a:xfrm>
              <a:prstGeom prst="flowChartOr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276" name="AutoShape 12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810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Image Out</a:t>
                </a:r>
              </a:p>
            </p:txBody>
          </p:sp>
          <p:sp>
            <p:nvSpPr>
              <p:cNvPr id="96277" name="Line 13"/>
              <p:cNvSpPr>
                <a:spLocks noChangeShapeType="1"/>
              </p:cNvSpPr>
              <p:nvPr/>
            </p:nvSpPr>
            <p:spPr bwMode="auto">
              <a:xfrm>
                <a:off x="4581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278" name="Line 14"/>
              <p:cNvSpPr>
                <a:spLocks noChangeShapeType="1"/>
              </p:cNvSpPr>
              <p:nvPr/>
            </p:nvSpPr>
            <p:spPr bwMode="auto">
              <a:xfrm>
                <a:off x="4581" y="259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279" name="Line 15"/>
              <p:cNvSpPr>
                <a:spLocks noChangeShapeType="1"/>
              </p:cNvSpPr>
              <p:nvPr/>
            </p:nvSpPr>
            <p:spPr bwMode="auto">
              <a:xfrm>
                <a:off x="4581" y="302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6266" name="Line 16"/>
            <p:cNvSpPr>
              <a:spLocks noChangeShapeType="1"/>
            </p:cNvSpPr>
            <p:nvPr/>
          </p:nvSpPr>
          <p:spPr bwMode="auto">
            <a:xfrm>
              <a:off x="3414" y="2904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96267" name="Group 17"/>
            <p:cNvGrpSpPr>
              <a:grpSpLocks/>
            </p:cNvGrpSpPr>
            <p:nvPr/>
          </p:nvGrpSpPr>
          <p:grpSpPr bwMode="auto">
            <a:xfrm>
              <a:off x="3037" y="1907"/>
              <a:ext cx="684" cy="1116"/>
              <a:chOff x="3037" y="1907"/>
              <a:chExt cx="684" cy="1116"/>
            </a:xfrm>
          </p:grpSpPr>
          <p:sp>
            <p:nvSpPr>
              <p:cNvPr id="96268" name="Line 18"/>
              <p:cNvSpPr>
                <a:spLocks noChangeShapeType="1"/>
              </p:cNvSpPr>
              <p:nvPr/>
            </p:nvSpPr>
            <p:spPr bwMode="auto">
              <a:xfrm>
                <a:off x="3379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269" name="Line 19"/>
              <p:cNvSpPr>
                <a:spLocks noChangeShapeType="1"/>
              </p:cNvSpPr>
              <p:nvPr/>
            </p:nvSpPr>
            <p:spPr bwMode="auto">
              <a:xfrm>
                <a:off x="3379" y="259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270" name="AutoShape 20"/>
              <p:cNvSpPr>
                <a:spLocks noChangeArrowheads="1"/>
              </p:cNvSpPr>
              <p:nvPr/>
            </p:nvSpPr>
            <p:spPr bwMode="auto">
              <a:xfrm>
                <a:off x="3050" y="1907"/>
                <a:ext cx="658" cy="253"/>
              </a:xfrm>
              <a:prstGeom prst="flowChartAlternate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Image 1</a:t>
                </a:r>
              </a:p>
            </p:txBody>
          </p:sp>
          <p:sp>
            <p:nvSpPr>
              <p:cNvPr id="96271" name="AutoShape 21"/>
              <p:cNvSpPr>
                <a:spLocks noChangeArrowheads="1"/>
              </p:cNvSpPr>
              <p:nvPr/>
            </p:nvSpPr>
            <p:spPr bwMode="auto">
              <a:xfrm>
                <a:off x="3037" y="2352"/>
                <a:ext cx="684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R-Shift 4</a:t>
                </a:r>
              </a:p>
            </p:txBody>
          </p:sp>
          <p:sp>
            <p:nvSpPr>
              <p:cNvPr id="96272" name="AutoShape 22"/>
              <p:cNvSpPr>
                <a:spLocks noChangeArrowheads="1"/>
              </p:cNvSpPr>
              <p:nvPr/>
            </p:nvSpPr>
            <p:spPr bwMode="auto">
              <a:xfrm>
                <a:off x="3049" y="2784"/>
                <a:ext cx="660" cy="239"/>
              </a:xfrm>
              <a:prstGeom prst="flowChartProcess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defTabSz="820738" eaLnBrk="0" hangingPunct="0">
                  <a:spcBef>
                    <a:spcPct val="50000"/>
                  </a:spcBef>
                </a:pPr>
                <a:r>
                  <a:rPr lang="en-US" sz="1800">
                    <a:solidFill>
                      <a:schemeClr val="tx2"/>
                    </a:solidFill>
                    <a:latin typeface="Arial" charset="0"/>
                  </a:rPr>
                  <a:t>L-Shift 4</a:t>
                </a:r>
              </a:p>
            </p:txBody>
          </p:sp>
        </p:grpSp>
      </p:grpSp>
      <p:sp>
        <p:nvSpPr>
          <p:cNvPr id="96264" name="Line 23"/>
          <p:cNvSpPr>
            <a:spLocks noChangeShapeType="1"/>
          </p:cNvSpPr>
          <p:nvPr/>
        </p:nvSpPr>
        <p:spPr bwMode="auto">
          <a:xfrm>
            <a:off x="800100" y="1828800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FF798FF-26AB-478F-A55F-8E72513CC293}" type="slidenum">
              <a:rPr lang="en-US" sz="1400">
                <a:solidFill>
                  <a:schemeClr val="folHlink"/>
                </a:solidFill>
              </a:rPr>
              <a:pPr algn="r"/>
              <a:t>83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97284" name="Picture 4" descr="CypherOne - Graffit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8763" y="1981200"/>
            <a:ext cx="62436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8693" name="Text Box 5"/>
          <p:cNvSpPr txBox="1">
            <a:spLocks noChangeArrowheads="1"/>
          </p:cNvSpPr>
          <p:nvPr/>
        </p:nvSpPr>
        <p:spPr bwMode="auto">
          <a:xfrm>
            <a:off x="457200" y="2209800"/>
            <a:ext cx="1676400" cy="336550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defTabSz="820738"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Original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7B96A5D-7E64-436B-B2DC-5D1DA2371818}" type="slidenum">
              <a:rPr lang="en-US" sz="1400">
                <a:solidFill>
                  <a:schemeClr val="folHlink"/>
                </a:solidFill>
              </a:rPr>
              <a:pPr algn="r"/>
              <a:t>84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98308" name="Picture 6" descr="CypherOne - Graffiti - 4bitQua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8763" y="1981200"/>
            <a:ext cx="62436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6887" name="Text Box 7"/>
          <p:cNvSpPr txBox="1">
            <a:spLocks noChangeArrowheads="1"/>
          </p:cNvSpPr>
          <p:nvPr/>
        </p:nvSpPr>
        <p:spPr bwMode="auto">
          <a:xfrm>
            <a:off x="228600" y="2162175"/>
            <a:ext cx="2057400" cy="581025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defTabSz="820738"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Image quantized to 4-bits per pixel.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789F1E8-A74C-4797-803D-70E6AB47E51D}" type="slidenum">
              <a:rPr lang="en-US" sz="1400">
                <a:solidFill>
                  <a:schemeClr val="folHlink"/>
                </a:solidFill>
              </a:rPr>
              <a:pPr algn="r"/>
              <a:t>85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99332" name="Picture 4" descr="CypherOne - Graffiti - 4bitSt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981200"/>
            <a:ext cx="6243638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0741" name="Text Box 5"/>
          <p:cNvSpPr txBox="1">
            <a:spLocks noChangeArrowheads="1"/>
          </p:cNvSpPr>
          <p:nvPr/>
        </p:nvSpPr>
        <p:spPr bwMode="auto">
          <a:xfrm>
            <a:off x="685800" y="2209800"/>
            <a:ext cx="2514600" cy="581025"/>
          </a:xfrm>
          <a:prstGeom prst="rect">
            <a:avLst/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defTabSz="820738"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Image 1 in upper 4-bits. Image 2 in lower 4-bits.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F0B44E4-165D-49EB-B25D-1F8A4632C132}" type="slidenum">
              <a:rPr lang="en-US" sz="1400">
                <a:solidFill>
                  <a:schemeClr val="folHlink"/>
                </a:solidFill>
              </a:rPr>
              <a:pPr algn="r"/>
              <a:t>86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100356" name="Picture 5" descr="CypherOne - Graffiti - 4bitUnSt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8763" y="1905000"/>
            <a:ext cx="62436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7" name="Text Box 6"/>
          <p:cNvSpPr txBox="1">
            <a:spLocks noChangeArrowheads="1"/>
          </p:cNvSpPr>
          <p:nvPr/>
        </p:nvSpPr>
        <p:spPr bwMode="auto">
          <a:xfrm>
            <a:off x="3979863" y="6192838"/>
            <a:ext cx="1354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Extracted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CA1FEF8-679A-4297-8DC3-3AF56420C56B}" type="slidenum">
              <a:rPr lang="en-US" sz="1400">
                <a:solidFill>
                  <a:schemeClr val="folHlink"/>
                </a:solidFill>
              </a:rPr>
              <a:pPr algn="r"/>
              <a:t>87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sz="4100" smtClean="0"/>
              <a:t>Steganography</a:t>
            </a:r>
            <a:endParaRPr lang="en-US" altLang="zh-CN" sz="4100" smtClean="0">
              <a:ea typeface="宋体" pitchFamily="2" charset="-122"/>
            </a:endParaRP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905000"/>
            <a:ext cx="5486400" cy="388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2620963" y="5805488"/>
            <a:ext cx="3902075" cy="519112"/>
          </a:xfrm>
          <a:prstGeom prst="rect">
            <a:avLst/>
          </a:prstGeom>
          <a:solidFill>
            <a:srgbClr val="E6FB6B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http://mozaiq.org/encrypt/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36644A7-979C-4309-B047-3EC36518E54D}" type="slidenum">
              <a:rPr lang="en-US" sz="1400">
                <a:solidFill>
                  <a:schemeClr val="folHlink"/>
                </a:solidFill>
              </a:rPr>
              <a:pPr algn="r"/>
              <a:t>88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Relationships between pixels</a:t>
            </a:r>
          </a:p>
        </p:txBody>
      </p:sp>
      <p:sp>
        <p:nvSpPr>
          <p:cNvPr id="102404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Neighbors of pixel are the pixels that are adjacent pixels of an identified pixel</a:t>
            </a:r>
          </a:p>
        </p:txBody>
      </p:sp>
      <p:sp>
        <p:nvSpPr>
          <p:cNvPr id="102405" name="Oval 27"/>
          <p:cNvSpPr>
            <a:spLocks noChangeArrowheads="1"/>
          </p:cNvSpPr>
          <p:nvPr/>
        </p:nvSpPr>
        <p:spPr bwMode="auto">
          <a:xfrm>
            <a:off x="4135438" y="4419600"/>
            <a:ext cx="685800" cy="685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2406" name="Rectangle 32"/>
          <p:cNvSpPr>
            <a:spLocks noChangeArrowheads="1"/>
          </p:cNvSpPr>
          <p:nvPr/>
        </p:nvSpPr>
        <p:spPr bwMode="auto">
          <a:xfrm>
            <a:off x="4135438" y="37338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2407" name="Rectangle 33"/>
          <p:cNvSpPr>
            <a:spLocks noChangeArrowheads="1"/>
          </p:cNvSpPr>
          <p:nvPr/>
        </p:nvSpPr>
        <p:spPr bwMode="auto">
          <a:xfrm>
            <a:off x="4821238" y="44196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2408" name="Rectangle 34"/>
          <p:cNvSpPr>
            <a:spLocks noChangeArrowheads="1"/>
          </p:cNvSpPr>
          <p:nvPr/>
        </p:nvSpPr>
        <p:spPr bwMode="auto">
          <a:xfrm>
            <a:off x="4135438" y="51054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2409" name="Rectangle 35"/>
          <p:cNvSpPr>
            <a:spLocks noChangeArrowheads="1"/>
          </p:cNvSpPr>
          <p:nvPr/>
        </p:nvSpPr>
        <p:spPr bwMode="auto">
          <a:xfrm>
            <a:off x="3449638" y="44196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2410" name="Rectangle 36"/>
          <p:cNvSpPr>
            <a:spLocks noChangeArrowheads="1"/>
          </p:cNvSpPr>
          <p:nvPr/>
        </p:nvSpPr>
        <p:spPr bwMode="auto">
          <a:xfrm>
            <a:off x="3449638" y="3733800"/>
            <a:ext cx="20574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2411" name="Text Box 15"/>
          <p:cNvSpPr txBox="1">
            <a:spLocks noChangeArrowheads="1"/>
          </p:cNvSpPr>
          <p:nvPr/>
        </p:nvSpPr>
        <p:spPr bwMode="auto">
          <a:xfrm>
            <a:off x="3476625" y="3275013"/>
            <a:ext cx="679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x-1</a:t>
            </a:r>
          </a:p>
        </p:txBody>
      </p:sp>
      <p:sp>
        <p:nvSpPr>
          <p:cNvPr id="102412" name="Text Box 16"/>
          <p:cNvSpPr txBox="1">
            <a:spLocks noChangeArrowheads="1"/>
          </p:cNvSpPr>
          <p:nvPr/>
        </p:nvSpPr>
        <p:spPr bwMode="auto">
          <a:xfrm>
            <a:off x="4848225" y="3275013"/>
            <a:ext cx="768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x+1</a:t>
            </a:r>
          </a:p>
        </p:txBody>
      </p:sp>
      <p:sp>
        <p:nvSpPr>
          <p:cNvPr id="102413" name="Text Box 17"/>
          <p:cNvSpPr txBox="1">
            <a:spLocks noChangeArrowheads="1"/>
          </p:cNvSpPr>
          <p:nvPr/>
        </p:nvSpPr>
        <p:spPr bwMode="auto">
          <a:xfrm>
            <a:off x="4287838" y="3275013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102414" name="Text Box 18"/>
          <p:cNvSpPr txBox="1">
            <a:spLocks noChangeArrowheads="1"/>
          </p:cNvSpPr>
          <p:nvPr/>
        </p:nvSpPr>
        <p:spPr bwMode="auto">
          <a:xfrm>
            <a:off x="2840038" y="3822700"/>
            <a:ext cx="6794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y-1</a:t>
            </a:r>
          </a:p>
        </p:txBody>
      </p:sp>
      <p:sp>
        <p:nvSpPr>
          <p:cNvPr id="102415" name="Text Box 19"/>
          <p:cNvSpPr txBox="1">
            <a:spLocks noChangeArrowheads="1"/>
          </p:cNvSpPr>
          <p:nvPr/>
        </p:nvSpPr>
        <p:spPr bwMode="auto">
          <a:xfrm>
            <a:off x="2743200" y="5256213"/>
            <a:ext cx="768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y+1</a:t>
            </a:r>
          </a:p>
        </p:txBody>
      </p:sp>
      <p:sp>
        <p:nvSpPr>
          <p:cNvPr id="102416" name="Text Box 20"/>
          <p:cNvSpPr txBox="1">
            <a:spLocks noChangeArrowheads="1"/>
          </p:cNvSpPr>
          <p:nvPr/>
        </p:nvSpPr>
        <p:spPr bwMode="auto">
          <a:xfrm>
            <a:off x="3011488" y="4570413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0713C55-A3D9-4A5F-B220-E94F2A198EBE}" type="slidenum">
              <a:rPr lang="en-US" sz="1400">
                <a:solidFill>
                  <a:schemeClr val="folHlink"/>
                </a:solidFill>
              </a:rPr>
              <a:pPr algn="r"/>
              <a:t>89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4- Neighbors of a Pixel –N</a:t>
            </a:r>
            <a:r>
              <a:rPr lang="en-US" altLang="zh-CN" baseline="-25000" smtClean="0">
                <a:ea typeface="宋体" pitchFamily="2" charset="-122"/>
              </a:rPr>
              <a:t>4</a:t>
            </a:r>
            <a:r>
              <a:rPr lang="en-US" altLang="zh-CN" smtClean="0">
                <a:ea typeface="宋体" pitchFamily="2" charset="-122"/>
              </a:rPr>
              <a:t>(p)</a:t>
            </a:r>
          </a:p>
        </p:txBody>
      </p:sp>
      <p:sp>
        <p:nvSpPr>
          <p:cNvPr id="103428" name="Oval 27"/>
          <p:cNvSpPr>
            <a:spLocks noChangeArrowheads="1"/>
          </p:cNvSpPr>
          <p:nvPr/>
        </p:nvSpPr>
        <p:spPr bwMode="auto">
          <a:xfrm>
            <a:off x="4364038" y="3276600"/>
            <a:ext cx="685800" cy="685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3429" name="Rectangle 32"/>
          <p:cNvSpPr>
            <a:spLocks noChangeArrowheads="1"/>
          </p:cNvSpPr>
          <p:nvPr/>
        </p:nvSpPr>
        <p:spPr bwMode="auto">
          <a:xfrm>
            <a:off x="4364038" y="25908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3430" name="Rectangle 33"/>
          <p:cNvSpPr>
            <a:spLocks noChangeArrowheads="1"/>
          </p:cNvSpPr>
          <p:nvPr/>
        </p:nvSpPr>
        <p:spPr bwMode="auto">
          <a:xfrm>
            <a:off x="5049838" y="32766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3431" name="Rectangle 34"/>
          <p:cNvSpPr>
            <a:spLocks noChangeArrowheads="1"/>
          </p:cNvSpPr>
          <p:nvPr/>
        </p:nvSpPr>
        <p:spPr bwMode="auto">
          <a:xfrm>
            <a:off x="4364038" y="39624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3432" name="Rectangle 35"/>
          <p:cNvSpPr>
            <a:spLocks noChangeArrowheads="1"/>
          </p:cNvSpPr>
          <p:nvPr/>
        </p:nvSpPr>
        <p:spPr bwMode="auto">
          <a:xfrm>
            <a:off x="3678238" y="32766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3433" name="Rectangle 36"/>
          <p:cNvSpPr>
            <a:spLocks noChangeArrowheads="1"/>
          </p:cNvSpPr>
          <p:nvPr/>
        </p:nvSpPr>
        <p:spPr bwMode="auto">
          <a:xfrm>
            <a:off x="3678238" y="2590800"/>
            <a:ext cx="20574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3434" name="Oval 37"/>
          <p:cNvSpPr>
            <a:spLocks noChangeArrowheads="1"/>
          </p:cNvSpPr>
          <p:nvPr/>
        </p:nvSpPr>
        <p:spPr bwMode="auto">
          <a:xfrm>
            <a:off x="4364038" y="2590800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03435" name="Oval 38"/>
          <p:cNvSpPr>
            <a:spLocks noChangeArrowheads="1"/>
          </p:cNvSpPr>
          <p:nvPr/>
        </p:nvSpPr>
        <p:spPr bwMode="auto">
          <a:xfrm>
            <a:off x="3678238" y="3276600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03436" name="Oval 39"/>
          <p:cNvSpPr>
            <a:spLocks noChangeArrowheads="1"/>
          </p:cNvSpPr>
          <p:nvPr/>
        </p:nvSpPr>
        <p:spPr bwMode="auto">
          <a:xfrm>
            <a:off x="4364038" y="3962400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03437" name="Oval 40"/>
          <p:cNvSpPr>
            <a:spLocks noChangeArrowheads="1"/>
          </p:cNvSpPr>
          <p:nvPr/>
        </p:nvSpPr>
        <p:spPr bwMode="auto">
          <a:xfrm>
            <a:off x="5049838" y="3276600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03438" name="Text Box 23"/>
          <p:cNvSpPr txBox="1">
            <a:spLocks noChangeArrowheads="1"/>
          </p:cNvSpPr>
          <p:nvPr/>
        </p:nvSpPr>
        <p:spPr bwMode="auto">
          <a:xfrm>
            <a:off x="3705225" y="2132013"/>
            <a:ext cx="679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x-1</a:t>
            </a:r>
          </a:p>
        </p:txBody>
      </p:sp>
      <p:sp>
        <p:nvSpPr>
          <p:cNvPr id="103439" name="Text Box 24"/>
          <p:cNvSpPr txBox="1">
            <a:spLocks noChangeArrowheads="1"/>
          </p:cNvSpPr>
          <p:nvPr/>
        </p:nvSpPr>
        <p:spPr bwMode="auto">
          <a:xfrm>
            <a:off x="5076825" y="2132013"/>
            <a:ext cx="768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x+1</a:t>
            </a:r>
          </a:p>
        </p:txBody>
      </p:sp>
      <p:sp>
        <p:nvSpPr>
          <p:cNvPr id="103440" name="Text Box 25"/>
          <p:cNvSpPr txBox="1">
            <a:spLocks noChangeArrowheads="1"/>
          </p:cNvSpPr>
          <p:nvPr/>
        </p:nvSpPr>
        <p:spPr bwMode="auto">
          <a:xfrm>
            <a:off x="4516438" y="2133600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103441" name="Text Box 26"/>
          <p:cNvSpPr txBox="1">
            <a:spLocks noChangeArrowheads="1"/>
          </p:cNvSpPr>
          <p:nvPr/>
        </p:nvSpPr>
        <p:spPr bwMode="auto">
          <a:xfrm>
            <a:off x="3068638" y="2679700"/>
            <a:ext cx="6794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y-1</a:t>
            </a:r>
          </a:p>
        </p:txBody>
      </p:sp>
      <p:sp>
        <p:nvSpPr>
          <p:cNvPr id="103442" name="Text Box 27"/>
          <p:cNvSpPr txBox="1">
            <a:spLocks noChangeArrowheads="1"/>
          </p:cNvSpPr>
          <p:nvPr/>
        </p:nvSpPr>
        <p:spPr bwMode="auto">
          <a:xfrm>
            <a:off x="2900363" y="4113213"/>
            <a:ext cx="774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y+1</a:t>
            </a:r>
          </a:p>
        </p:txBody>
      </p:sp>
      <p:sp>
        <p:nvSpPr>
          <p:cNvPr id="103443" name="Text Box 28"/>
          <p:cNvSpPr txBox="1">
            <a:spLocks noChangeArrowheads="1"/>
          </p:cNvSpPr>
          <p:nvPr/>
        </p:nvSpPr>
        <p:spPr bwMode="auto">
          <a:xfrm>
            <a:off x="3240088" y="3429000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y</a:t>
            </a:r>
          </a:p>
        </p:txBody>
      </p:sp>
      <p:sp>
        <p:nvSpPr>
          <p:cNvPr id="457757" name="Rectangle 29"/>
          <p:cNvSpPr>
            <a:spLocks noChangeArrowheads="1"/>
          </p:cNvSpPr>
          <p:nvPr/>
        </p:nvSpPr>
        <p:spPr bwMode="auto">
          <a:xfrm>
            <a:off x="1600200" y="4841875"/>
            <a:ext cx="5943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400">
              <a:latin typeface="Calibri" pitchFamily="34" charset="0"/>
              <a:cs typeface="Arial" charset="0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3600">
                <a:latin typeface="Calibri" pitchFamily="34" charset="0"/>
                <a:cs typeface="Arial" charset="0"/>
              </a:rPr>
              <a:t>(x-1,y), (x+1,y), (x, y-1), (x, y+1)</a:t>
            </a:r>
          </a:p>
        </p:txBody>
      </p:sp>
      <p:sp>
        <p:nvSpPr>
          <p:cNvPr id="457758" name="Text Box 30"/>
          <p:cNvSpPr txBox="1">
            <a:spLocks noChangeArrowheads="1"/>
          </p:cNvSpPr>
          <p:nvPr/>
        </p:nvSpPr>
        <p:spPr bwMode="auto">
          <a:xfrm rot="16200000">
            <a:off x="736600" y="2981325"/>
            <a:ext cx="3016250" cy="7112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/>
              <a:t>What are the coordinates of each of the blue pixels</a:t>
            </a:r>
          </a:p>
        </p:txBody>
      </p:sp>
      <p:pic>
        <p:nvPicPr>
          <p:cNvPr id="103446" name="Picture 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514600"/>
            <a:ext cx="12096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7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D05D790-BC14-4FE4-B6A5-ABDDE64E24BE}" type="slidenum">
              <a:rPr lang="en-US" sz="1400">
                <a:solidFill>
                  <a:schemeClr val="folHlink"/>
                </a:solidFill>
              </a:rPr>
              <a:pPr algn="r"/>
              <a:t>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Formation</a:t>
            </a:r>
          </a:p>
        </p:txBody>
      </p:sp>
      <p:pic>
        <p:nvPicPr>
          <p:cNvPr id="26628" name="Picture 4" descr="Image Formation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2575" y="1739900"/>
            <a:ext cx="614997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3158" name="Text Box 6"/>
          <p:cNvSpPr txBox="1">
            <a:spLocks noChangeArrowheads="1"/>
          </p:cNvSpPr>
          <p:nvPr/>
        </p:nvSpPr>
        <p:spPr bwMode="auto">
          <a:xfrm>
            <a:off x="1117600" y="4597400"/>
            <a:ext cx="2778125" cy="955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lIns="92000" tIns="46000" rIns="92000" bIns="46000" anchor="ctr">
            <a:spAutoFit/>
          </a:bodyPr>
          <a:lstStyle/>
          <a:p>
            <a:pPr eaLnBrk="0" hangingPunct="0">
              <a:defRPr/>
            </a:pPr>
            <a:r>
              <a:rPr lang="en-US">
                <a:solidFill>
                  <a:schemeClr val="tx2"/>
                </a:solidFill>
                <a:latin typeface="Arial" charset="0"/>
              </a:rPr>
              <a:t>sensors register average color</a:t>
            </a:r>
          </a:p>
        </p:txBody>
      </p:sp>
      <p:sp>
        <p:nvSpPr>
          <p:cNvPr id="433159" name="Text Box 7"/>
          <p:cNvSpPr txBox="1">
            <a:spLocks noChangeArrowheads="1"/>
          </p:cNvSpPr>
          <p:nvPr/>
        </p:nvSpPr>
        <p:spPr bwMode="auto">
          <a:xfrm>
            <a:off x="6557963" y="5249863"/>
            <a:ext cx="2611437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  <p:txBody>
          <a:bodyPr wrap="none" lIns="92000" tIns="46000" rIns="92000" bIns="46000" anchor="ctr">
            <a:spAutoFit/>
          </a:bodyPr>
          <a:lstStyle/>
          <a:p>
            <a:pPr algn="ctr" eaLnBrk="0" hangingPunct="0">
              <a:defRPr/>
            </a:pPr>
            <a:r>
              <a:rPr lang="en-US">
                <a:solidFill>
                  <a:schemeClr val="tx2"/>
                </a:solidFill>
                <a:latin typeface="Arial" charset="0"/>
              </a:rPr>
              <a:t>sampled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A3B2CE3-F99D-4176-AA1E-D3CAEA8FED5F}" type="slidenum">
              <a:rPr lang="en-US" sz="1400">
                <a:solidFill>
                  <a:schemeClr val="folHlink"/>
                </a:solidFill>
              </a:rPr>
              <a:pPr algn="r"/>
              <a:t>90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Diagonal Neighbors of a Pixel –N</a:t>
            </a:r>
            <a:r>
              <a:rPr lang="en-US" altLang="zh-CN" sz="4000" baseline="-25000" smtClean="0">
                <a:ea typeface="宋体" pitchFamily="2" charset="-122"/>
              </a:rPr>
              <a:t>D</a:t>
            </a:r>
            <a:r>
              <a:rPr lang="en-US" altLang="zh-CN" sz="4000" smtClean="0">
                <a:ea typeface="宋体" pitchFamily="2" charset="-122"/>
              </a:rPr>
              <a:t>(p)</a:t>
            </a:r>
          </a:p>
        </p:txBody>
      </p:sp>
      <p:sp>
        <p:nvSpPr>
          <p:cNvPr id="104452" name="Oval 27"/>
          <p:cNvSpPr>
            <a:spLocks noChangeArrowheads="1"/>
          </p:cNvSpPr>
          <p:nvPr/>
        </p:nvSpPr>
        <p:spPr bwMode="auto">
          <a:xfrm>
            <a:off x="4364038" y="3276600"/>
            <a:ext cx="685800" cy="685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4453" name="Rectangle 32"/>
          <p:cNvSpPr>
            <a:spLocks noChangeArrowheads="1"/>
          </p:cNvSpPr>
          <p:nvPr/>
        </p:nvSpPr>
        <p:spPr bwMode="auto">
          <a:xfrm>
            <a:off x="4364038" y="25908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4454" name="Rectangle 33"/>
          <p:cNvSpPr>
            <a:spLocks noChangeArrowheads="1"/>
          </p:cNvSpPr>
          <p:nvPr/>
        </p:nvSpPr>
        <p:spPr bwMode="auto">
          <a:xfrm>
            <a:off x="5049838" y="32766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4455" name="Rectangle 34"/>
          <p:cNvSpPr>
            <a:spLocks noChangeArrowheads="1"/>
          </p:cNvSpPr>
          <p:nvPr/>
        </p:nvSpPr>
        <p:spPr bwMode="auto">
          <a:xfrm>
            <a:off x="4364038" y="39624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4456" name="Rectangle 35"/>
          <p:cNvSpPr>
            <a:spLocks noChangeArrowheads="1"/>
          </p:cNvSpPr>
          <p:nvPr/>
        </p:nvSpPr>
        <p:spPr bwMode="auto">
          <a:xfrm>
            <a:off x="3678238" y="3276600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4457" name="Rectangle 36"/>
          <p:cNvSpPr>
            <a:spLocks noChangeArrowheads="1"/>
          </p:cNvSpPr>
          <p:nvPr/>
        </p:nvSpPr>
        <p:spPr bwMode="auto">
          <a:xfrm>
            <a:off x="3678238" y="2590800"/>
            <a:ext cx="20574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104458" name="Oval 37"/>
          <p:cNvSpPr>
            <a:spLocks noChangeArrowheads="1"/>
          </p:cNvSpPr>
          <p:nvPr/>
        </p:nvSpPr>
        <p:spPr bwMode="auto">
          <a:xfrm>
            <a:off x="3686175" y="2590800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04459" name="Oval 38"/>
          <p:cNvSpPr>
            <a:spLocks noChangeArrowheads="1"/>
          </p:cNvSpPr>
          <p:nvPr/>
        </p:nvSpPr>
        <p:spPr bwMode="auto">
          <a:xfrm>
            <a:off x="3686175" y="3962400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04460" name="Oval 39"/>
          <p:cNvSpPr>
            <a:spLocks noChangeArrowheads="1"/>
          </p:cNvSpPr>
          <p:nvPr/>
        </p:nvSpPr>
        <p:spPr bwMode="auto">
          <a:xfrm>
            <a:off x="5043488" y="3962400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04461" name="Oval 40"/>
          <p:cNvSpPr>
            <a:spLocks noChangeArrowheads="1"/>
          </p:cNvSpPr>
          <p:nvPr/>
        </p:nvSpPr>
        <p:spPr bwMode="auto">
          <a:xfrm>
            <a:off x="5043488" y="2590800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04462" name="Text Box 14"/>
          <p:cNvSpPr txBox="1">
            <a:spLocks noChangeArrowheads="1"/>
          </p:cNvSpPr>
          <p:nvPr/>
        </p:nvSpPr>
        <p:spPr bwMode="auto">
          <a:xfrm>
            <a:off x="3705225" y="2132013"/>
            <a:ext cx="679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x-1</a:t>
            </a:r>
          </a:p>
        </p:txBody>
      </p:sp>
      <p:sp>
        <p:nvSpPr>
          <p:cNvPr id="104463" name="Text Box 15"/>
          <p:cNvSpPr txBox="1">
            <a:spLocks noChangeArrowheads="1"/>
          </p:cNvSpPr>
          <p:nvPr/>
        </p:nvSpPr>
        <p:spPr bwMode="auto">
          <a:xfrm>
            <a:off x="5076825" y="2132013"/>
            <a:ext cx="768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x+1</a:t>
            </a:r>
          </a:p>
        </p:txBody>
      </p:sp>
      <p:sp>
        <p:nvSpPr>
          <p:cNvPr id="104464" name="Text Box 16"/>
          <p:cNvSpPr txBox="1">
            <a:spLocks noChangeArrowheads="1"/>
          </p:cNvSpPr>
          <p:nvPr/>
        </p:nvSpPr>
        <p:spPr bwMode="auto">
          <a:xfrm>
            <a:off x="4516438" y="2133600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104465" name="Text Box 17"/>
          <p:cNvSpPr txBox="1">
            <a:spLocks noChangeArrowheads="1"/>
          </p:cNvSpPr>
          <p:nvPr/>
        </p:nvSpPr>
        <p:spPr bwMode="auto">
          <a:xfrm>
            <a:off x="3068638" y="2679700"/>
            <a:ext cx="6794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y-1</a:t>
            </a:r>
          </a:p>
        </p:txBody>
      </p:sp>
      <p:sp>
        <p:nvSpPr>
          <p:cNvPr id="104466" name="Text Box 18"/>
          <p:cNvSpPr txBox="1">
            <a:spLocks noChangeArrowheads="1"/>
          </p:cNvSpPr>
          <p:nvPr/>
        </p:nvSpPr>
        <p:spPr bwMode="auto">
          <a:xfrm>
            <a:off x="2743200" y="4114800"/>
            <a:ext cx="774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y+1</a:t>
            </a:r>
          </a:p>
        </p:txBody>
      </p:sp>
      <p:sp>
        <p:nvSpPr>
          <p:cNvPr id="104467" name="Text Box 19"/>
          <p:cNvSpPr txBox="1">
            <a:spLocks noChangeArrowheads="1"/>
          </p:cNvSpPr>
          <p:nvPr/>
        </p:nvSpPr>
        <p:spPr bwMode="auto">
          <a:xfrm>
            <a:off x="3240088" y="3429000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y</a:t>
            </a:r>
          </a:p>
        </p:txBody>
      </p:sp>
      <p:sp>
        <p:nvSpPr>
          <p:cNvPr id="104468" name="Rectangle 21"/>
          <p:cNvSpPr>
            <a:spLocks noChangeArrowheads="1"/>
          </p:cNvSpPr>
          <p:nvPr/>
        </p:nvSpPr>
        <p:spPr bwMode="auto">
          <a:xfrm>
            <a:off x="1295400" y="4953000"/>
            <a:ext cx="72390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200"/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3200">
                <a:latin typeface="Calibri" pitchFamily="34" charset="0"/>
              </a:rPr>
              <a:t>(x-1,y-1), (x+1,y-1), (x-1, y+1), (x+1, y+1)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849AAFF-B2CB-4207-910A-C40131236D65}" type="slidenum">
              <a:rPr lang="en-US" sz="1400">
                <a:solidFill>
                  <a:schemeClr val="folHlink"/>
                </a:solidFill>
              </a:rPr>
              <a:pPr algn="r"/>
              <a:t>91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8- Neighbors of a Pixel –N</a:t>
            </a:r>
            <a:r>
              <a:rPr lang="en-US" altLang="zh-CN" baseline="-25000" smtClean="0">
                <a:ea typeface="宋体" pitchFamily="2" charset="-122"/>
              </a:rPr>
              <a:t>8</a:t>
            </a:r>
            <a:r>
              <a:rPr lang="en-US" altLang="zh-CN" smtClean="0">
                <a:ea typeface="宋体" pitchFamily="2" charset="-122"/>
              </a:rPr>
              <a:t>(p)</a:t>
            </a:r>
          </a:p>
        </p:txBody>
      </p:sp>
      <p:sp>
        <p:nvSpPr>
          <p:cNvPr id="7173" name="Oval 27"/>
          <p:cNvSpPr>
            <a:spLocks noChangeArrowheads="1"/>
          </p:cNvSpPr>
          <p:nvPr/>
        </p:nvSpPr>
        <p:spPr bwMode="auto">
          <a:xfrm>
            <a:off x="4364038" y="3049588"/>
            <a:ext cx="685800" cy="685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7174" name="Rectangle 32"/>
          <p:cNvSpPr>
            <a:spLocks noChangeArrowheads="1"/>
          </p:cNvSpPr>
          <p:nvPr/>
        </p:nvSpPr>
        <p:spPr bwMode="auto">
          <a:xfrm>
            <a:off x="4364038" y="2363788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7175" name="Rectangle 33"/>
          <p:cNvSpPr>
            <a:spLocks noChangeArrowheads="1"/>
          </p:cNvSpPr>
          <p:nvPr/>
        </p:nvSpPr>
        <p:spPr bwMode="auto">
          <a:xfrm>
            <a:off x="5049838" y="3049588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7176" name="Rectangle 34"/>
          <p:cNvSpPr>
            <a:spLocks noChangeArrowheads="1"/>
          </p:cNvSpPr>
          <p:nvPr/>
        </p:nvSpPr>
        <p:spPr bwMode="auto">
          <a:xfrm>
            <a:off x="4364038" y="3735388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7177" name="Rectangle 35"/>
          <p:cNvSpPr>
            <a:spLocks noChangeArrowheads="1"/>
          </p:cNvSpPr>
          <p:nvPr/>
        </p:nvSpPr>
        <p:spPr bwMode="auto">
          <a:xfrm>
            <a:off x="3678238" y="3049588"/>
            <a:ext cx="685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7178" name="Rectangle 36"/>
          <p:cNvSpPr>
            <a:spLocks noChangeArrowheads="1"/>
          </p:cNvSpPr>
          <p:nvPr/>
        </p:nvSpPr>
        <p:spPr bwMode="auto">
          <a:xfrm>
            <a:off x="3678238" y="2363788"/>
            <a:ext cx="20574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400">
              <a:latin typeface="Arial" charset="0"/>
              <a:cs typeface="Arial" charset="0"/>
            </a:endParaRPr>
          </a:p>
        </p:txBody>
      </p:sp>
      <p:sp>
        <p:nvSpPr>
          <p:cNvPr id="7179" name="Oval 37"/>
          <p:cNvSpPr>
            <a:spLocks noChangeArrowheads="1"/>
          </p:cNvSpPr>
          <p:nvPr/>
        </p:nvSpPr>
        <p:spPr bwMode="auto">
          <a:xfrm>
            <a:off x="4364038" y="2363788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180" name="Oval 38"/>
          <p:cNvSpPr>
            <a:spLocks noChangeArrowheads="1"/>
          </p:cNvSpPr>
          <p:nvPr/>
        </p:nvSpPr>
        <p:spPr bwMode="auto">
          <a:xfrm>
            <a:off x="3678238" y="3049588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181" name="Oval 39"/>
          <p:cNvSpPr>
            <a:spLocks noChangeArrowheads="1"/>
          </p:cNvSpPr>
          <p:nvPr/>
        </p:nvSpPr>
        <p:spPr bwMode="auto">
          <a:xfrm>
            <a:off x="4364038" y="3735388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182" name="Oval 40"/>
          <p:cNvSpPr>
            <a:spLocks noChangeArrowheads="1"/>
          </p:cNvSpPr>
          <p:nvPr/>
        </p:nvSpPr>
        <p:spPr bwMode="auto">
          <a:xfrm>
            <a:off x="5049838" y="3049588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183" name="Text Box 14"/>
          <p:cNvSpPr txBox="1">
            <a:spLocks noChangeArrowheads="1"/>
          </p:cNvSpPr>
          <p:nvPr/>
        </p:nvSpPr>
        <p:spPr bwMode="auto">
          <a:xfrm>
            <a:off x="3705225" y="1905000"/>
            <a:ext cx="6794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x-1</a:t>
            </a:r>
          </a:p>
        </p:txBody>
      </p:sp>
      <p:sp>
        <p:nvSpPr>
          <p:cNvPr id="7184" name="Text Box 15"/>
          <p:cNvSpPr txBox="1">
            <a:spLocks noChangeArrowheads="1"/>
          </p:cNvSpPr>
          <p:nvPr/>
        </p:nvSpPr>
        <p:spPr bwMode="auto">
          <a:xfrm>
            <a:off x="5076825" y="1905000"/>
            <a:ext cx="768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x+1</a:t>
            </a:r>
          </a:p>
        </p:txBody>
      </p:sp>
      <p:sp>
        <p:nvSpPr>
          <p:cNvPr id="7185" name="Text Box 16"/>
          <p:cNvSpPr txBox="1">
            <a:spLocks noChangeArrowheads="1"/>
          </p:cNvSpPr>
          <p:nvPr/>
        </p:nvSpPr>
        <p:spPr bwMode="auto">
          <a:xfrm>
            <a:off x="4516438" y="19065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7186" name="Text Box 17"/>
          <p:cNvSpPr txBox="1">
            <a:spLocks noChangeArrowheads="1"/>
          </p:cNvSpPr>
          <p:nvPr/>
        </p:nvSpPr>
        <p:spPr bwMode="auto">
          <a:xfrm>
            <a:off x="3068638" y="2452688"/>
            <a:ext cx="679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y-1</a:t>
            </a:r>
          </a:p>
        </p:txBody>
      </p:sp>
      <p:sp>
        <p:nvSpPr>
          <p:cNvPr id="7187" name="Text Box 18"/>
          <p:cNvSpPr txBox="1">
            <a:spLocks noChangeArrowheads="1"/>
          </p:cNvSpPr>
          <p:nvPr/>
        </p:nvSpPr>
        <p:spPr bwMode="auto">
          <a:xfrm>
            <a:off x="3048000" y="3886200"/>
            <a:ext cx="6794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cs typeface="Arial" charset="0"/>
              </a:rPr>
              <a:t>y-1</a:t>
            </a:r>
          </a:p>
        </p:txBody>
      </p:sp>
      <p:sp>
        <p:nvSpPr>
          <p:cNvPr id="7188" name="Text Box 19"/>
          <p:cNvSpPr txBox="1">
            <a:spLocks noChangeArrowheads="1"/>
          </p:cNvSpPr>
          <p:nvPr/>
        </p:nvSpPr>
        <p:spPr bwMode="auto">
          <a:xfrm>
            <a:off x="3240088" y="32019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cs typeface="Arial" charset="0"/>
              </a:rPr>
              <a:t>y</a:t>
            </a:r>
          </a:p>
        </p:txBody>
      </p:sp>
      <p:sp>
        <p:nvSpPr>
          <p:cNvPr id="7189" name="Rectangle 20"/>
          <p:cNvSpPr>
            <a:spLocks noChangeArrowheads="1"/>
          </p:cNvSpPr>
          <p:nvPr/>
        </p:nvSpPr>
        <p:spPr bwMode="auto">
          <a:xfrm>
            <a:off x="3048000" y="5375275"/>
            <a:ext cx="3657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400"/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Calibri" pitchFamily="34" charset="0"/>
              </a:rPr>
              <a:t>(x-1,y), (x+1,y), (x, y-1), (x, y+1)</a:t>
            </a:r>
          </a:p>
        </p:txBody>
      </p:sp>
      <p:sp>
        <p:nvSpPr>
          <p:cNvPr id="7190" name="Oval 38"/>
          <p:cNvSpPr>
            <a:spLocks noChangeArrowheads="1"/>
          </p:cNvSpPr>
          <p:nvPr/>
        </p:nvSpPr>
        <p:spPr bwMode="auto">
          <a:xfrm>
            <a:off x="3662363" y="2363788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191" name="Oval 38"/>
          <p:cNvSpPr>
            <a:spLocks noChangeArrowheads="1"/>
          </p:cNvSpPr>
          <p:nvPr/>
        </p:nvSpPr>
        <p:spPr bwMode="auto">
          <a:xfrm>
            <a:off x="5043488" y="2363788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192" name="Oval 38"/>
          <p:cNvSpPr>
            <a:spLocks noChangeArrowheads="1"/>
          </p:cNvSpPr>
          <p:nvPr/>
        </p:nvSpPr>
        <p:spPr bwMode="auto">
          <a:xfrm>
            <a:off x="5057775" y="3735388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193" name="Oval 38"/>
          <p:cNvSpPr>
            <a:spLocks noChangeArrowheads="1"/>
          </p:cNvSpPr>
          <p:nvPr/>
        </p:nvSpPr>
        <p:spPr bwMode="auto">
          <a:xfrm>
            <a:off x="3671888" y="3735388"/>
            <a:ext cx="685800" cy="685800"/>
          </a:xfrm>
          <a:prstGeom prst="ellipse">
            <a:avLst/>
          </a:pr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0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194" name="Rectangle 27"/>
          <p:cNvSpPr>
            <a:spLocks noChangeArrowheads="1"/>
          </p:cNvSpPr>
          <p:nvPr/>
        </p:nvSpPr>
        <p:spPr bwMode="auto">
          <a:xfrm>
            <a:off x="2743200" y="5832475"/>
            <a:ext cx="44958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200"/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>
                <a:latin typeface="Calibri" pitchFamily="34" charset="0"/>
              </a:rPr>
              <a:t>(x-1,y-1), (x+1,y-1), (x-1, y+1), (x+1, y+1)</a:t>
            </a:r>
          </a:p>
        </p:txBody>
      </p:sp>
      <p:graphicFrame>
        <p:nvGraphicFramePr>
          <p:cNvPr id="7170" name="Object 28"/>
          <p:cNvGraphicFramePr>
            <a:graphicFrameLocks noChangeAspect="1"/>
          </p:cNvGraphicFramePr>
          <p:nvPr/>
        </p:nvGraphicFramePr>
        <p:xfrm>
          <a:off x="2743200" y="4645025"/>
          <a:ext cx="41148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4" imgW="1536480" imgH="228600" progId="">
                  <p:embed/>
                </p:oleObj>
              </mc:Choice>
              <mc:Fallback>
                <p:oleObj name="Equation" r:id="rId4" imgW="1536480" imgH="22860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645025"/>
                        <a:ext cx="4114800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C20B7FA-9963-41C8-B111-773F8D28ABE3}" type="slidenum">
              <a:rPr lang="en-US" sz="1400">
                <a:solidFill>
                  <a:schemeClr val="folHlink"/>
                </a:solidFill>
              </a:rPr>
              <a:pPr algn="r"/>
              <a:t>92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Determine different regions in the image</a:t>
            </a:r>
          </a:p>
        </p:txBody>
      </p:sp>
      <p:pic>
        <p:nvPicPr>
          <p:cNvPr id="10547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50" y="1905000"/>
            <a:ext cx="45148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50FB749-3C33-4C00-8C39-9E6C472F8B24}" type="slidenum">
              <a:rPr lang="en-US" sz="1400">
                <a:solidFill>
                  <a:schemeClr val="folHlink"/>
                </a:solidFill>
              </a:rPr>
              <a:pPr algn="r"/>
              <a:t>93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Connectivity</a:t>
            </a:r>
          </a:p>
        </p:txBody>
      </p:sp>
      <p:sp>
        <p:nvSpPr>
          <p:cNvPr id="106500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395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/>
              <a:t>Establishing boundaries of objects and components in an image</a:t>
            </a:r>
          </a:p>
          <a:p>
            <a:pPr marL="34290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/>
              <a:t>Group the same region by assumption that the pixels being the same color or equal intensity</a:t>
            </a:r>
          </a:p>
          <a:p>
            <a:pPr marL="34290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</a:rPr>
              <a:t>Two pixels p &amp; q are connected if</a:t>
            </a:r>
          </a:p>
          <a:p>
            <a:pPr marL="742950" lvl="1" indent="-28575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i="1"/>
              <a:t>They are adjacent in some sense</a:t>
            </a: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r>
              <a:rPr lang="en-US" sz="2400" i="1"/>
              <a:t>If their gray levels satisfy a specified criterion of similarity</a:t>
            </a: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</a:pPr>
            <a:endParaRPr lang="en-US" sz="24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8A48DF8-745E-44F7-9787-D5D5894594D2}" type="slidenum">
              <a:rPr lang="en-US" sz="1400">
                <a:solidFill>
                  <a:schemeClr val="folHlink"/>
                </a:solidFill>
              </a:rPr>
              <a:pPr algn="r"/>
              <a:t>94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Connectivity</a:t>
            </a: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auto">
          <a:xfrm>
            <a:off x="304800" y="1809750"/>
            <a:ext cx="8991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chemeClr val="folHlink"/>
                </a:solidFill>
              </a:rPr>
              <a:t>V:</a:t>
            </a:r>
            <a:r>
              <a:rPr lang="en-US"/>
              <a:t> Set of gray levels used to define the criterion of similarity</a:t>
            </a:r>
          </a:p>
          <a:p>
            <a:endParaRPr lang="en-US"/>
          </a:p>
        </p:txBody>
      </p:sp>
      <p:sp>
        <p:nvSpPr>
          <p:cNvPr id="588808" name="Text Box 8"/>
          <p:cNvSpPr txBox="1">
            <a:spLocks noChangeArrowheads="1"/>
          </p:cNvSpPr>
          <p:nvPr/>
        </p:nvSpPr>
        <p:spPr bwMode="auto">
          <a:xfrm>
            <a:off x="457200" y="2438400"/>
            <a:ext cx="2327275" cy="52863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folHlink"/>
                </a:solidFill>
              </a:rPr>
              <a:t>4-connectivity</a:t>
            </a:r>
          </a:p>
        </p:txBody>
      </p:sp>
      <p:sp>
        <p:nvSpPr>
          <p:cNvPr id="8200" name="Rectangle 9"/>
          <p:cNvSpPr>
            <a:spLocks noChangeArrowheads="1"/>
          </p:cNvSpPr>
          <p:nvPr/>
        </p:nvSpPr>
        <p:spPr bwMode="auto">
          <a:xfrm>
            <a:off x="1905000" y="3200400"/>
            <a:ext cx="19208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If gray level</a:t>
            </a:r>
          </a:p>
        </p:txBody>
      </p:sp>
      <p:graphicFrame>
        <p:nvGraphicFramePr>
          <p:cNvPr id="8194" name="Object 10"/>
          <p:cNvGraphicFramePr>
            <a:graphicFrameLocks noChangeAspect="1"/>
          </p:cNvGraphicFramePr>
          <p:nvPr/>
        </p:nvGraphicFramePr>
        <p:xfrm>
          <a:off x="4114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4" imgW="914400" imgH="198720" progId="">
                  <p:embed/>
                </p:oleObj>
              </mc:Choice>
              <mc:Fallback>
                <p:oleObj name="Equation" r:id="rId4" imgW="914400" imgH="1987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8988"/>
                        <a:ext cx="914400" cy="198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1"/>
          <p:cNvGraphicFramePr>
            <a:graphicFrameLocks noChangeAspect="1"/>
          </p:cNvGraphicFramePr>
          <p:nvPr/>
        </p:nvGraphicFramePr>
        <p:xfrm>
          <a:off x="3771900" y="3140075"/>
          <a:ext cx="4267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6" imgW="1574640" imgH="228600" progId="">
                  <p:embed/>
                </p:oleObj>
              </mc:Choice>
              <mc:Fallback>
                <p:oleObj name="Equation" r:id="rId6" imgW="1574640" imgH="228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3140075"/>
                        <a:ext cx="42672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1" name="Picture 1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343400" y="3810000"/>
            <a:ext cx="33528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8816" name="Rectangle 16"/>
          <p:cNvSpPr>
            <a:spLocks noChangeArrowheads="1"/>
          </p:cNvSpPr>
          <p:nvPr/>
        </p:nvSpPr>
        <p:spPr bwMode="auto">
          <a:xfrm>
            <a:off x="381000" y="4648200"/>
            <a:ext cx="3914775" cy="52863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/>
              <a:t>Set of gray levels V = {1}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5B23955-5D31-4220-A476-55FCB46157D4}" type="slidenum">
              <a:rPr lang="en-US" sz="1400">
                <a:solidFill>
                  <a:schemeClr val="folHlink"/>
                </a:solidFill>
              </a:rPr>
              <a:pPr algn="r"/>
              <a:t>95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Connectivity</a:t>
            </a:r>
          </a:p>
        </p:txBody>
      </p:sp>
      <p:sp>
        <p:nvSpPr>
          <p:cNvPr id="9222" name="Rectangle 4"/>
          <p:cNvSpPr>
            <a:spLocks noChangeArrowheads="1"/>
          </p:cNvSpPr>
          <p:nvPr/>
        </p:nvSpPr>
        <p:spPr bwMode="auto">
          <a:xfrm>
            <a:off x="304800" y="1809750"/>
            <a:ext cx="8991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chemeClr val="folHlink"/>
                </a:solidFill>
              </a:rPr>
              <a:t>V:</a:t>
            </a:r>
            <a:r>
              <a:rPr lang="en-US"/>
              <a:t> Set of gray levels used to define the criterion of similarity</a:t>
            </a:r>
          </a:p>
          <a:p>
            <a:endParaRPr lang="en-US"/>
          </a:p>
        </p:txBody>
      </p:sp>
      <p:sp>
        <p:nvSpPr>
          <p:cNvPr id="671749" name="Text Box 5"/>
          <p:cNvSpPr txBox="1">
            <a:spLocks noChangeArrowheads="1"/>
          </p:cNvSpPr>
          <p:nvPr/>
        </p:nvSpPr>
        <p:spPr bwMode="auto">
          <a:xfrm>
            <a:off x="457200" y="2438400"/>
            <a:ext cx="2327275" cy="52863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folHlink"/>
                </a:solidFill>
              </a:rPr>
              <a:t>8-connectivity</a:t>
            </a:r>
          </a:p>
        </p:txBody>
      </p:sp>
      <p:sp>
        <p:nvSpPr>
          <p:cNvPr id="9224" name="Rectangle 6"/>
          <p:cNvSpPr>
            <a:spLocks noChangeArrowheads="1"/>
          </p:cNvSpPr>
          <p:nvPr/>
        </p:nvSpPr>
        <p:spPr bwMode="auto">
          <a:xfrm>
            <a:off x="1905000" y="3095625"/>
            <a:ext cx="19208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If gray level</a:t>
            </a:r>
          </a:p>
        </p:txBody>
      </p:sp>
      <p:graphicFrame>
        <p:nvGraphicFramePr>
          <p:cNvPr id="9218" name="Object 7"/>
          <p:cNvGraphicFramePr>
            <a:graphicFrameLocks noChangeAspect="1"/>
          </p:cNvGraphicFramePr>
          <p:nvPr/>
        </p:nvGraphicFramePr>
        <p:xfrm>
          <a:off x="4114800" y="3224213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4" imgW="914400" imgH="198720" progId="">
                  <p:embed/>
                </p:oleObj>
              </mc:Choice>
              <mc:Fallback>
                <p:oleObj name="Equation" r:id="rId4" imgW="914400" imgH="19872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224213"/>
                        <a:ext cx="914400" cy="198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11"/>
          <p:cNvGraphicFramePr>
            <a:graphicFrameLocks noChangeAspect="1"/>
          </p:cNvGraphicFramePr>
          <p:nvPr/>
        </p:nvGraphicFramePr>
        <p:xfrm>
          <a:off x="3771900" y="3048000"/>
          <a:ext cx="4267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6" imgW="1574640" imgH="228600" progId="">
                  <p:embed/>
                </p:oleObj>
              </mc:Choice>
              <mc:Fallback>
                <p:oleObj name="Equation" r:id="rId6" imgW="1574640" imgH="228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3048000"/>
                        <a:ext cx="42672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5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24400" y="3581400"/>
            <a:ext cx="381000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1757" name="Rectangle 13"/>
          <p:cNvSpPr>
            <a:spLocks noChangeArrowheads="1"/>
          </p:cNvSpPr>
          <p:nvPr/>
        </p:nvSpPr>
        <p:spPr bwMode="auto">
          <a:xfrm>
            <a:off x="657225" y="4576763"/>
            <a:ext cx="3914775" cy="52863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/>
              <a:t>Set of gray levels V = {1}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1F17957-5DA6-4C42-83FC-13D1C16269B8}" type="slidenum">
              <a:rPr lang="en-US" sz="1400">
                <a:solidFill>
                  <a:schemeClr val="folHlink"/>
                </a:solidFill>
              </a:rPr>
              <a:pPr algn="r"/>
              <a:t>96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2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Connectivity</a:t>
            </a:r>
          </a:p>
        </p:txBody>
      </p:sp>
      <p:sp>
        <p:nvSpPr>
          <p:cNvPr id="10248" name="Rectangle 4"/>
          <p:cNvSpPr>
            <a:spLocks noChangeArrowheads="1"/>
          </p:cNvSpPr>
          <p:nvPr/>
        </p:nvSpPr>
        <p:spPr bwMode="auto">
          <a:xfrm>
            <a:off x="304800" y="1809750"/>
            <a:ext cx="8991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chemeClr val="folHlink"/>
                </a:solidFill>
              </a:rPr>
              <a:t>V:</a:t>
            </a:r>
            <a:r>
              <a:rPr lang="en-US"/>
              <a:t> Set of gray levels used to define the criterion of similarity</a:t>
            </a:r>
          </a:p>
          <a:p>
            <a:endParaRPr lang="en-US"/>
          </a:p>
        </p:txBody>
      </p:sp>
      <p:sp>
        <p:nvSpPr>
          <p:cNvPr id="673797" name="Text Box 5"/>
          <p:cNvSpPr txBox="1">
            <a:spLocks noChangeArrowheads="1"/>
          </p:cNvSpPr>
          <p:nvPr/>
        </p:nvSpPr>
        <p:spPr bwMode="auto">
          <a:xfrm>
            <a:off x="457200" y="2438400"/>
            <a:ext cx="5765800" cy="52863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folHlink"/>
                </a:solidFill>
              </a:rPr>
              <a:t>m-connectivity (Mixed Connectivity)</a:t>
            </a:r>
          </a:p>
        </p:txBody>
      </p:sp>
      <p:sp>
        <p:nvSpPr>
          <p:cNvPr id="10250" name="Rectangle 6"/>
          <p:cNvSpPr>
            <a:spLocks noChangeArrowheads="1"/>
          </p:cNvSpPr>
          <p:nvPr/>
        </p:nvSpPr>
        <p:spPr bwMode="auto">
          <a:xfrm>
            <a:off x="533400" y="3095625"/>
            <a:ext cx="19208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If gray level</a:t>
            </a:r>
          </a:p>
        </p:txBody>
      </p:sp>
      <p:graphicFrame>
        <p:nvGraphicFramePr>
          <p:cNvPr id="10242" name="Object 7"/>
          <p:cNvGraphicFramePr>
            <a:graphicFrameLocks noChangeAspect="1"/>
          </p:cNvGraphicFramePr>
          <p:nvPr/>
        </p:nvGraphicFramePr>
        <p:xfrm>
          <a:off x="2743200" y="3224213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4" imgW="914400" imgH="198720" progId="">
                  <p:embed/>
                </p:oleObj>
              </mc:Choice>
              <mc:Fallback>
                <p:oleObj name="Equation" r:id="rId4" imgW="914400" imgH="19872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24213"/>
                        <a:ext cx="914400" cy="198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8"/>
          <p:cNvGraphicFramePr>
            <a:graphicFrameLocks noChangeAspect="1"/>
          </p:cNvGraphicFramePr>
          <p:nvPr/>
        </p:nvGraphicFramePr>
        <p:xfrm>
          <a:off x="533400" y="3581400"/>
          <a:ext cx="63436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6" imgW="2882880" imgH="203040" progId="">
                  <p:embed/>
                </p:oleObj>
              </mc:Choice>
              <mc:Fallback>
                <p:oleObj name="Equation" r:id="rId6" imgW="2882880" imgH="20304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581400"/>
                        <a:ext cx="6343650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1"/>
          <p:cNvGraphicFramePr>
            <a:graphicFrameLocks noChangeAspect="1"/>
          </p:cNvGraphicFramePr>
          <p:nvPr/>
        </p:nvGraphicFramePr>
        <p:xfrm>
          <a:off x="1905000" y="3962400"/>
          <a:ext cx="19050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8" imgW="838080" imgH="228600" progId="">
                  <p:embed/>
                </p:oleObj>
              </mc:Choice>
              <mc:Fallback>
                <p:oleObj name="Equation" r:id="rId8" imgW="838080" imgH="228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962400"/>
                        <a:ext cx="1905000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2"/>
          <p:cNvGraphicFramePr>
            <a:graphicFrameLocks noChangeAspect="1"/>
          </p:cNvGraphicFramePr>
          <p:nvPr/>
        </p:nvGraphicFramePr>
        <p:xfrm>
          <a:off x="1955800" y="4419600"/>
          <a:ext cx="563880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10" imgW="2819160" imgH="406080" progId="">
                  <p:embed/>
                </p:oleObj>
              </mc:Choice>
              <mc:Fallback>
                <p:oleObj name="Equation" r:id="rId10" imgW="2819160" imgH="40608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419600"/>
                        <a:ext cx="5638800" cy="814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Text Box 13"/>
          <p:cNvSpPr txBox="1">
            <a:spLocks noChangeArrowheads="1"/>
          </p:cNvSpPr>
          <p:nvPr/>
        </p:nvSpPr>
        <p:spPr bwMode="auto">
          <a:xfrm>
            <a:off x="1371600" y="3962400"/>
            <a:ext cx="430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a.</a:t>
            </a:r>
          </a:p>
        </p:txBody>
      </p:sp>
      <p:sp>
        <p:nvSpPr>
          <p:cNvPr id="10252" name="Text Box 14"/>
          <p:cNvSpPr txBox="1">
            <a:spLocks noChangeArrowheads="1"/>
          </p:cNvSpPr>
          <p:nvPr/>
        </p:nvSpPr>
        <p:spPr bwMode="auto">
          <a:xfrm>
            <a:off x="1371600" y="4433888"/>
            <a:ext cx="4508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b.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5BAEDEA-C99F-4CE4-9135-5A93D459BC9E}" type="slidenum">
              <a:rPr lang="en-US" sz="1400">
                <a:solidFill>
                  <a:schemeClr val="folHlink"/>
                </a:solidFill>
              </a:rPr>
              <a:pPr algn="r"/>
              <a:t>97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Example: m – Connectivity</a:t>
            </a:r>
          </a:p>
        </p:txBody>
      </p:sp>
      <p:sp>
        <p:nvSpPr>
          <p:cNvPr id="107524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3200"/>
              <a:t>Set of gray levels V = {1}</a:t>
            </a:r>
          </a:p>
        </p:txBody>
      </p:sp>
      <p:pic>
        <p:nvPicPr>
          <p:cNvPr id="10752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498725"/>
            <a:ext cx="4191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6" name="Rectangle 7"/>
          <p:cNvSpPr>
            <a:spLocks noChangeArrowheads="1"/>
          </p:cNvSpPr>
          <p:nvPr/>
        </p:nvSpPr>
        <p:spPr bwMode="auto">
          <a:xfrm>
            <a:off x="762000" y="5530850"/>
            <a:ext cx="8153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>
                <a:solidFill>
                  <a:schemeClr val="folHlink"/>
                </a:solidFill>
              </a:rPr>
              <a:t>Note: Mixed connectivity can eliminate the multiple path connections that often occurs in 8-connectivity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88159F7-AF84-428A-A611-ED70E2AB9783}" type="slidenum">
              <a:rPr lang="en-US" sz="1400">
                <a:solidFill>
                  <a:schemeClr val="folHlink"/>
                </a:solidFill>
              </a:rPr>
              <a:pPr algn="r"/>
              <a:t>98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Paths</a:t>
            </a:r>
          </a:p>
        </p:txBody>
      </p:sp>
      <p:sp>
        <p:nvSpPr>
          <p:cNvPr id="108548" name="Rectangle 1027"/>
          <p:cNvSpPr>
            <a:spLocks noChangeArrowheads="1"/>
          </p:cNvSpPr>
          <p:nvPr/>
        </p:nvSpPr>
        <p:spPr bwMode="auto">
          <a:xfrm>
            <a:off x="457200" y="1909763"/>
            <a:ext cx="8534400" cy="395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>
                <a:solidFill>
                  <a:schemeClr val="folHlink"/>
                </a:solidFill>
              </a:rPr>
              <a:t>Path:</a:t>
            </a:r>
            <a:r>
              <a:rPr lang="en-US"/>
              <a:t> Let coordinates of pixel </a:t>
            </a:r>
            <a:r>
              <a:rPr lang="en-US" i="1"/>
              <a:t>p: (x, y)</a:t>
            </a:r>
            <a:r>
              <a:rPr lang="en-US"/>
              <a:t>, and of pixel </a:t>
            </a:r>
            <a:r>
              <a:rPr lang="en-US" i="1"/>
              <a:t>q: (s, t)</a:t>
            </a:r>
            <a:r>
              <a:rPr lang="en-US"/>
              <a:t> 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2400"/>
              <a:t>A </a:t>
            </a:r>
            <a:r>
              <a:rPr lang="en-US" sz="2400" i="1"/>
              <a:t>path</a:t>
            </a:r>
            <a:r>
              <a:rPr lang="en-US" sz="2400"/>
              <a:t> from </a:t>
            </a:r>
            <a:r>
              <a:rPr lang="en-US" sz="2400" i="1"/>
              <a:t>p</a:t>
            </a:r>
            <a:r>
              <a:rPr lang="en-US" sz="2400"/>
              <a:t> to </a:t>
            </a:r>
            <a:r>
              <a:rPr lang="en-US" sz="2400" i="1"/>
              <a:t>q</a:t>
            </a:r>
            <a:r>
              <a:rPr lang="en-US" sz="2400"/>
              <a:t> is a sequence of distinct pixels with coordinates:</a:t>
            </a:r>
            <a:r>
              <a:rPr lang="en-US" sz="2400">
                <a:solidFill>
                  <a:srgbClr val="0000FF"/>
                </a:solidFill>
              </a:rPr>
              <a:t> </a:t>
            </a:r>
            <a:r>
              <a:rPr lang="en-US" sz="2400" i="1">
                <a:solidFill>
                  <a:schemeClr val="folHlink"/>
                </a:solidFill>
              </a:rPr>
              <a:t>(x</a:t>
            </a:r>
            <a:r>
              <a:rPr lang="en-US" sz="2400" i="1" baseline="-25000">
                <a:solidFill>
                  <a:schemeClr val="folHlink"/>
                </a:solidFill>
              </a:rPr>
              <a:t>0</a:t>
            </a:r>
            <a:r>
              <a:rPr lang="en-US" sz="2400" i="1">
                <a:solidFill>
                  <a:schemeClr val="folHlink"/>
                </a:solidFill>
              </a:rPr>
              <a:t>, y</a:t>
            </a:r>
            <a:r>
              <a:rPr lang="en-US" sz="2400" i="1" baseline="-25000">
                <a:solidFill>
                  <a:schemeClr val="folHlink"/>
                </a:solidFill>
              </a:rPr>
              <a:t>0</a:t>
            </a:r>
            <a:r>
              <a:rPr lang="en-US" sz="2400" i="1">
                <a:solidFill>
                  <a:schemeClr val="folHlink"/>
                </a:solidFill>
              </a:rPr>
              <a:t>), (x</a:t>
            </a:r>
            <a:r>
              <a:rPr lang="en-US" sz="2400" i="1" baseline="-25000">
                <a:solidFill>
                  <a:schemeClr val="folHlink"/>
                </a:solidFill>
              </a:rPr>
              <a:t>1</a:t>
            </a:r>
            <a:r>
              <a:rPr lang="en-US" sz="2400" i="1">
                <a:solidFill>
                  <a:schemeClr val="folHlink"/>
                </a:solidFill>
              </a:rPr>
              <a:t>, y</a:t>
            </a:r>
            <a:r>
              <a:rPr lang="en-US" sz="2400" i="1" baseline="-25000">
                <a:solidFill>
                  <a:schemeClr val="folHlink"/>
                </a:solidFill>
              </a:rPr>
              <a:t>1</a:t>
            </a:r>
            <a:r>
              <a:rPr lang="en-US" sz="2400" i="1">
                <a:solidFill>
                  <a:schemeClr val="folHlink"/>
                </a:solidFill>
              </a:rPr>
              <a:t>), ......, (x</a:t>
            </a:r>
            <a:r>
              <a:rPr lang="en-US" sz="2400" i="1" baseline="-25000">
                <a:solidFill>
                  <a:schemeClr val="folHlink"/>
                </a:solidFill>
              </a:rPr>
              <a:t>n</a:t>
            </a:r>
            <a:r>
              <a:rPr lang="en-US" sz="2400" i="1">
                <a:solidFill>
                  <a:schemeClr val="folHlink"/>
                </a:solidFill>
              </a:rPr>
              <a:t>,y</a:t>
            </a:r>
            <a:r>
              <a:rPr lang="en-US" sz="2400" i="1" baseline="-25000">
                <a:solidFill>
                  <a:schemeClr val="folHlink"/>
                </a:solidFill>
              </a:rPr>
              <a:t>n</a:t>
            </a:r>
            <a:r>
              <a:rPr lang="en-US" sz="2400" i="1">
                <a:solidFill>
                  <a:schemeClr val="folHlink"/>
                </a:solidFill>
              </a:rPr>
              <a:t>) </a:t>
            </a:r>
          </a:p>
          <a:p>
            <a:pPr marL="342900" indent="-342900" eaLnBrk="0" hangingPunct="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>
                <a:solidFill>
                  <a:srgbClr val="0000FF"/>
                </a:solidFill>
              </a:rPr>
              <a:t>	</a:t>
            </a:r>
            <a:r>
              <a:rPr lang="en-US" sz="2400" i="1">
                <a:solidFill>
                  <a:schemeClr val="folHlink"/>
                </a:solidFill>
              </a:rPr>
              <a:t>where (x</a:t>
            </a:r>
            <a:r>
              <a:rPr lang="en-US" sz="2400" i="1" baseline="-25000">
                <a:solidFill>
                  <a:schemeClr val="folHlink"/>
                </a:solidFill>
              </a:rPr>
              <a:t>0</a:t>
            </a:r>
            <a:r>
              <a:rPr lang="en-US" sz="2400" i="1">
                <a:solidFill>
                  <a:schemeClr val="folHlink"/>
                </a:solidFill>
              </a:rPr>
              <a:t>, y</a:t>
            </a:r>
            <a:r>
              <a:rPr lang="en-US" sz="2400" i="1" baseline="-25000">
                <a:solidFill>
                  <a:schemeClr val="folHlink"/>
                </a:solidFill>
              </a:rPr>
              <a:t>0</a:t>
            </a:r>
            <a:r>
              <a:rPr lang="en-US" sz="2400" i="1">
                <a:solidFill>
                  <a:schemeClr val="folHlink"/>
                </a:solidFill>
              </a:rPr>
              <a:t>) = (x, y) &amp; (x</a:t>
            </a:r>
            <a:r>
              <a:rPr lang="en-US" sz="2400" i="1" baseline="-25000">
                <a:solidFill>
                  <a:schemeClr val="folHlink"/>
                </a:solidFill>
              </a:rPr>
              <a:t>n</a:t>
            </a:r>
            <a:r>
              <a:rPr lang="en-US" sz="2400" i="1">
                <a:solidFill>
                  <a:schemeClr val="folHlink"/>
                </a:solidFill>
              </a:rPr>
              <a:t>,y</a:t>
            </a:r>
            <a:r>
              <a:rPr lang="en-US" sz="2400" i="1" baseline="-25000">
                <a:solidFill>
                  <a:schemeClr val="folHlink"/>
                </a:solidFill>
              </a:rPr>
              <a:t>n</a:t>
            </a:r>
            <a:r>
              <a:rPr lang="en-US" sz="2400" i="1">
                <a:solidFill>
                  <a:schemeClr val="folHlink"/>
                </a:solidFill>
              </a:rPr>
              <a:t>) = (s, t), and (x</a:t>
            </a:r>
            <a:r>
              <a:rPr lang="en-US" sz="2400" i="1" baseline="-25000">
                <a:solidFill>
                  <a:schemeClr val="folHlink"/>
                </a:solidFill>
              </a:rPr>
              <a:t>i</a:t>
            </a:r>
            <a:r>
              <a:rPr lang="en-US" sz="2400" i="1">
                <a:solidFill>
                  <a:schemeClr val="folHlink"/>
                </a:solidFill>
              </a:rPr>
              <a:t>,y</a:t>
            </a:r>
            <a:r>
              <a:rPr lang="en-US" sz="2400" i="1" baseline="-25000">
                <a:solidFill>
                  <a:schemeClr val="folHlink"/>
                </a:solidFill>
              </a:rPr>
              <a:t>i</a:t>
            </a:r>
            <a:r>
              <a:rPr lang="en-US" sz="2400" i="1">
                <a:solidFill>
                  <a:schemeClr val="folHlink"/>
                </a:solidFill>
              </a:rPr>
              <a:t>) is adjacent to (x</a:t>
            </a:r>
            <a:r>
              <a:rPr lang="en-US" sz="2400" i="1" baseline="-25000">
                <a:solidFill>
                  <a:schemeClr val="folHlink"/>
                </a:solidFill>
              </a:rPr>
              <a:t>i-1</a:t>
            </a:r>
            <a:r>
              <a:rPr lang="en-US" sz="2400" i="1">
                <a:solidFill>
                  <a:schemeClr val="folHlink"/>
                </a:solidFill>
              </a:rPr>
              <a:t>,y</a:t>
            </a:r>
            <a:r>
              <a:rPr lang="en-US" sz="2400" i="1" baseline="-25000">
                <a:solidFill>
                  <a:schemeClr val="folHlink"/>
                </a:solidFill>
              </a:rPr>
              <a:t>i-1</a:t>
            </a:r>
            <a:r>
              <a:rPr lang="en-US" sz="2400" i="1">
                <a:solidFill>
                  <a:schemeClr val="folHlink"/>
                </a:solidFill>
              </a:rPr>
              <a:t>) 1≤i ≤n</a:t>
            </a:r>
          </a:p>
          <a:p>
            <a:pPr marL="342900" indent="-342900" eaLnBrk="0" hangingPunct="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400" i="1">
              <a:solidFill>
                <a:schemeClr val="folHlink"/>
              </a:solidFill>
            </a:endParaRPr>
          </a:p>
          <a:p>
            <a:pPr marL="342900" indent="-342900" eaLnBrk="0" hangingPunct="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Espace réservé du numéro de diapositive 5"/>
          <p:cNvSpPr txBox="1">
            <a:spLocks noGrp="1"/>
          </p:cNvSpPr>
          <p:nvPr/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AFFCCC4-C57F-4A74-B5C5-78558D1427A1}" type="slidenum">
              <a:rPr lang="en-US" sz="1400">
                <a:solidFill>
                  <a:schemeClr val="folHlink"/>
                </a:solidFill>
              </a:rPr>
              <a:pPr algn="r"/>
              <a:t>99</a:t>
            </a:fld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81000"/>
            <a:ext cx="7378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CC labeling – 4 Connectivity</a:t>
            </a:r>
          </a:p>
        </p:txBody>
      </p:sp>
      <p:sp>
        <p:nvSpPr>
          <p:cNvPr id="582661" name="Content Placeholder 2"/>
          <p:cNvSpPr>
            <a:spLocks/>
          </p:cNvSpPr>
          <p:nvPr/>
        </p:nvSpPr>
        <p:spPr bwMode="auto">
          <a:xfrm>
            <a:off x="1066800" y="1690688"/>
            <a:ext cx="4419600" cy="516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1400">
                <a:latin typeface="Calibri" pitchFamily="34" charset="0"/>
              </a:rPr>
              <a:t>Process the image from left to</a:t>
            </a:r>
            <a:br>
              <a:rPr lang="en-US" sz="1400">
                <a:latin typeface="Calibri" pitchFamily="34" charset="0"/>
              </a:rPr>
            </a:br>
            <a:r>
              <a:rPr lang="en-US" sz="1400">
                <a:latin typeface="Calibri" pitchFamily="34" charset="0"/>
              </a:rPr>
              <a:t>right, top to bottom: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1400">
                <a:latin typeface="Calibri" pitchFamily="34" charset="0"/>
              </a:rPr>
              <a:t>1.) If the next pixel to process is 1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1400">
                <a:latin typeface="Calibri" pitchFamily="34" charset="0"/>
              </a:rPr>
              <a:t>        i.)   If only one of its neighbors</a:t>
            </a:r>
            <a:br>
              <a:rPr lang="en-US" sz="1400">
                <a:latin typeface="Calibri" pitchFamily="34" charset="0"/>
              </a:rPr>
            </a:br>
            <a:r>
              <a:rPr lang="en-US" sz="1400">
                <a:latin typeface="Calibri" pitchFamily="34" charset="0"/>
              </a:rPr>
              <a:t>	       (top or left) is 1, copy its label.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 sz="1400"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1400">
                <a:latin typeface="Calibri" pitchFamily="34" charset="0"/>
              </a:rPr>
              <a:t>        ii.)  If both are 1 and have the </a:t>
            </a:r>
            <a:br>
              <a:rPr lang="en-US" sz="1400">
                <a:latin typeface="Calibri" pitchFamily="34" charset="0"/>
              </a:rPr>
            </a:br>
            <a:r>
              <a:rPr lang="en-US" sz="1400">
                <a:latin typeface="Calibri" pitchFamily="34" charset="0"/>
              </a:rPr>
              <a:t>	       same label, copy it.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 sz="1400">
              <a:latin typeface="Calibri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1400">
                <a:latin typeface="Calibri" pitchFamily="34" charset="0"/>
              </a:rPr>
              <a:t>        iii.) If they have different labels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1400">
                <a:latin typeface="Calibri" pitchFamily="34" charset="0"/>
              </a:rPr>
              <a:t>		       </a:t>
            </a:r>
            <a:r>
              <a:rPr lang="en-US" sz="1400">
                <a:latin typeface="Calibri" pitchFamily="34" charset="0"/>
                <a:sym typeface="Symbol" pitchFamily="18" charset="2"/>
              </a:rPr>
              <a:t> </a:t>
            </a:r>
            <a:r>
              <a:rPr lang="en-US" sz="1400">
                <a:latin typeface="Calibri" pitchFamily="34" charset="0"/>
              </a:rPr>
              <a:t>Copy the label from the left.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1400">
                <a:latin typeface="Calibri" pitchFamily="34" charset="0"/>
              </a:rPr>
              <a:t>		       </a:t>
            </a:r>
            <a:r>
              <a:rPr lang="en-US" sz="1400">
                <a:latin typeface="Calibri" pitchFamily="34" charset="0"/>
                <a:sym typeface="Symbol" pitchFamily="18" charset="2"/>
              </a:rPr>
              <a:t> Update the equivalence table.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 sz="1400">
              <a:latin typeface="Calibri" pitchFamily="34" charset="0"/>
              <a:sym typeface="Symbol" pitchFamily="18" charset="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r>
              <a:rPr lang="en-US" sz="1400">
                <a:latin typeface="Calibri" pitchFamily="34" charset="0"/>
                <a:sym typeface="Symbol" pitchFamily="18" charset="2"/>
              </a:rPr>
              <a:t>        iv.) Otherwise, assign a new label.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 sz="1400">
              <a:latin typeface="Calibri" pitchFamily="34" charset="0"/>
              <a:sym typeface="Symbol" pitchFamily="18" charset="2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None/>
            </a:pPr>
            <a:endParaRPr lang="en-US" sz="1400">
              <a:latin typeface="Calibri" pitchFamily="34" charset="0"/>
              <a:sym typeface="Symbol" pitchFamily="18" charset="2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</a:pPr>
            <a:r>
              <a:rPr lang="en-US" sz="140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Re-label with the smallest of equivalent</a:t>
            </a:r>
            <a:br>
              <a:rPr lang="en-US" sz="140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</a:br>
            <a:r>
              <a:rPr lang="en-US" sz="140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labels</a:t>
            </a:r>
            <a:endParaRPr lang="de-CH" sz="140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58266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21368" r="87631" b="69566"/>
          <a:stretch>
            <a:fillRect/>
          </a:stretch>
        </p:blipFill>
        <p:spPr bwMode="auto">
          <a:xfrm>
            <a:off x="304800" y="2224088"/>
            <a:ext cx="1046163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82663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6044" t="37498" r="87631" b="53436"/>
          <a:stretch>
            <a:fillRect/>
          </a:stretch>
        </p:blipFill>
        <p:spPr bwMode="auto">
          <a:xfrm>
            <a:off x="609600" y="3146425"/>
            <a:ext cx="534988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8266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6044" t="50984" r="87631" b="39951"/>
          <a:stretch>
            <a:fillRect/>
          </a:stretch>
        </p:blipFill>
        <p:spPr bwMode="auto">
          <a:xfrm>
            <a:off x="609600" y="3984625"/>
            <a:ext cx="534988" cy="511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8266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6044" t="78716" r="87631" b="11937"/>
          <a:stretch>
            <a:fillRect/>
          </a:stretch>
        </p:blipFill>
        <p:spPr bwMode="auto">
          <a:xfrm>
            <a:off x="609600" y="4724400"/>
            <a:ext cx="534988" cy="5270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8266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60284" r="3021" b="45328"/>
          <a:stretch>
            <a:fillRect/>
          </a:stretch>
        </p:blipFill>
        <p:spPr bwMode="auto">
          <a:xfrm>
            <a:off x="5486400" y="1952625"/>
            <a:ext cx="3103563" cy="30829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8266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71002" t="54672" r="13025" b="30434"/>
          <a:stretch>
            <a:fillRect/>
          </a:stretch>
        </p:blipFill>
        <p:spPr bwMode="auto">
          <a:xfrm>
            <a:off x="6345238" y="5408613"/>
            <a:ext cx="1350962" cy="8397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82668" name="AutoShape 12"/>
          <p:cNvSpPr>
            <a:spLocks/>
          </p:cNvSpPr>
          <p:nvPr/>
        </p:nvSpPr>
        <p:spPr bwMode="auto">
          <a:xfrm>
            <a:off x="4419600" y="1752600"/>
            <a:ext cx="533400" cy="3581400"/>
          </a:xfrm>
          <a:prstGeom prst="rightBrace">
            <a:avLst>
              <a:gd name="adj1" fmla="val 5595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2669" name="AutoShape 13"/>
          <p:cNvSpPr>
            <a:spLocks/>
          </p:cNvSpPr>
          <p:nvPr/>
        </p:nvSpPr>
        <p:spPr bwMode="auto">
          <a:xfrm>
            <a:off x="4419600" y="5562600"/>
            <a:ext cx="228600" cy="762000"/>
          </a:xfrm>
          <a:prstGeom prst="rightBrace">
            <a:avLst>
              <a:gd name="adj1" fmla="val 27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2670" name="Text Box 14"/>
          <p:cNvSpPr txBox="1">
            <a:spLocks noChangeArrowheads="1"/>
          </p:cNvSpPr>
          <p:nvPr/>
        </p:nvSpPr>
        <p:spPr bwMode="auto">
          <a:xfrm>
            <a:off x="4660900" y="3910013"/>
            <a:ext cx="825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Pass 1</a:t>
            </a:r>
          </a:p>
        </p:txBody>
      </p:sp>
      <p:sp>
        <p:nvSpPr>
          <p:cNvPr id="582671" name="Text Box 15"/>
          <p:cNvSpPr txBox="1">
            <a:spLocks noChangeArrowheads="1"/>
          </p:cNvSpPr>
          <p:nvPr/>
        </p:nvSpPr>
        <p:spPr bwMode="auto">
          <a:xfrm>
            <a:off x="4648200" y="5715000"/>
            <a:ext cx="825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Pass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2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2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2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8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82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826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826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826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8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826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8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8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8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826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8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8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8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8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68" grpId="0" animBg="1"/>
      <p:bldP spid="582669" grpId="0" animBg="1"/>
      <p:bldP spid="582670" grpId="0"/>
      <p:bldP spid="582671" grpId="0"/>
    </p:bldLst>
  </p:timing>
</p:sld>
</file>

<file path=ppt/theme/theme1.xml><?xml version="1.0" encoding="utf-8"?>
<a:theme xmlns:a="http://schemas.openxmlformats.org/drawingml/2006/main" name="Straight Edge">
  <a:themeElements>
    <a:clrScheme name="Straight Edge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CCCC99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Straight Edg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raight Edge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aight Edge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Designs\Straight Edge.pot</Template>
  <TotalTime>3794</TotalTime>
  <Words>3038</Words>
  <Application>Microsoft Office PowerPoint</Application>
  <PresentationFormat>On-screen Show (4:3)</PresentationFormat>
  <Paragraphs>920</Paragraphs>
  <Slides>118</Slides>
  <Notes>118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29" baseType="lpstr">
      <vt:lpstr>ＭＳ Ｐゴシック</vt:lpstr>
      <vt:lpstr>宋体</vt:lpstr>
      <vt:lpstr>Arial</vt:lpstr>
      <vt:lpstr>Calibri</vt:lpstr>
      <vt:lpstr>Comic Sans MS</vt:lpstr>
      <vt:lpstr>Symbol</vt:lpstr>
      <vt:lpstr>Times New Roman</vt:lpstr>
      <vt:lpstr>Wingdings</vt:lpstr>
      <vt:lpstr>Straight Edge</vt:lpstr>
      <vt:lpstr>Chart</vt:lpstr>
      <vt:lpstr>Equation</vt:lpstr>
      <vt:lpstr>PowerPoint Presentation</vt:lpstr>
      <vt:lpstr>Digital Image</vt:lpstr>
      <vt:lpstr>Digital Image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Image Formation</vt:lpstr>
      <vt:lpstr>Sampling and Quantization</vt:lpstr>
      <vt:lpstr>Quantization: Example</vt:lpstr>
      <vt:lpstr>Image Formation - Quantization</vt:lpstr>
      <vt:lpstr>Sampling and Quantization</vt:lpstr>
      <vt:lpstr>Sampling and Quantization</vt:lpstr>
      <vt:lpstr>Sampling and Quantization</vt:lpstr>
      <vt:lpstr>Sampling and Quantization</vt:lpstr>
      <vt:lpstr>Sampling and Quantization</vt:lpstr>
      <vt:lpstr>Sampling and Quantization</vt:lpstr>
      <vt:lpstr>Digital Image Representation</vt:lpstr>
      <vt:lpstr>Digital Image Representation</vt:lpstr>
      <vt:lpstr>Digital Image Representation</vt:lpstr>
      <vt:lpstr>Digital Image Representation</vt:lpstr>
      <vt:lpstr>Spatial Resolution</vt:lpstr>
      <vt:lpstr>Spatial Resolution</vt:lpstr>
      <vt:lpstr>Spatial Resolution</vt:lpstr>
      <vt:lpstr>Intensity Level Resolution</vt:lpstr>
      <vt:lpstr>Intensity Level Resolution</vt:lpstr>
      <vt:lpstr>Intensity Level Resolution</vt:lpstr>
      <vt:lpstr>Intensity Level Resolution</vt:lpstr>
      <vt:lpstr>Intensity Level Resolution</vt:lpstr>
      <vt:lpstr>Intensity Level Resolution</vt:lpstr>
      <vt:lpstr>Intensity Level Resolution</vt:lpstr>
      <vt:lpstr>Resolution: How much is enough?</vt:lpstr>
      <vt:lpstr>Resolution: How much is enough?</vt:lpstr>
      <vt:lpstr>Image Interpolation</vt:lpstr>
      <vt:lpstr>Enlarging an Image</vt:lpstr>
      <vt:lpstr>Enlarging an Image</vt:lpstr>
      <vt:lpstr>Enlarging an Image</vt:lpstr>
      <vt:lpstr>Enlarging an Image</vt:lpstr>
      <vt:lpstr>Reducing an Image</vt:lpstr>
      <vt:lpstr>Reducing an Image</vt:lpstr>
      <vt:lpstr>Reducing an Image</vt:lpstr>
      <vt:lpstr>Reducing an Image</vt:lpstr>
      <vt:lpstr>Reducing an Image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Nearest Neighbor Interpolation</vt:lpstr>
      <vt:lpstr>Image Interpolation</vt:lpstr>
      <vt:lpstr>Interpolation: Comparison</vt:lpstr>
      <vt:lpstr>Interpolation: Comparison</vt:lpstr>
      <vt:lpstr>Interpolation: Comparison</vt:lpstr>
      <vt:lpstr>Interpolation: Comparison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Steganography</vt:lpstr>
      <vt:lpstr>Relationships between pixels</vt:lpstr>
      <vt:lpstr>4- Neighbors of a Pixel –N4(p)</vt:lpstr>
      <vt:lpstr>Diagonal Neighbors of a Pixel –ND(p)</vt:lpstr>
      <vt:lpstr>8- Neighbors of a Pixel –N8(p)</vt:lpstr>
      <vt:lpstr>Determine different regions in the image</vt:lpstr>
      <vt:lpstr>Connectivity</vt:lpstr>
      <vt:lpstr>Connectivity</vt:lpstr>
      <vt:lpstr>Connectivity</vt:lpstr>
      <vt:lpstr>Connectivity</vt:lpstr>
      <vt:lpstr>Example: m – Connectivity</vt:lpstr>
      <vt:lpstr>Paths</vt:lpstr>
      <vt:lpstr>CC labeling – 4 Connectivity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Metrics</vt:lpstr>
      <vt:lpstr>City block distance (D4 distance)</vt:lpstr>
      <vt:lpstr>Chessboard distance (D8 distance)</vt:lpstr>
      <vt:lpstr>Euclidean Distance</vt:lpstr>
      <vt:lpstr>Arithmetic Operations</vt:lpstr>
      <vt:lpstr>Arithmetic Operations</vt:lpstr>
      <vt:lpstr>Arithmetic Operations</vt:lpstr>
      <vt:lpstr>Logical Operations (Binary Images)</vt:lpstr>
      <vt:lpstr>Reading Assignment</vt:lpstr>
      <vt:lpstr>Readings from Book (3rd Edn.) </vt:lpstr>
      <vt:lpstr>Acknowledgements</vt:lpstr>
    </vt:vector>
  </TitlesOfParts>
  <Company>IBM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Content-Based Retrieval (CBR) -in multimedia systems</dc:title>
  <dc:creator>CHAO CAI</dc:creator>
  <cp:lastModifiedBy>lenovo G5080</cp:lastModifiedBy>
  <cp:revision>500</cp:revision>
  <cp:lastPrinted>1601-01-01T00:00:00Z</cp:lastPrinted>
  <dcterms:created xsi:type="dcterms:W3CDTF">2006-02-25T01:58:35Z</dcterms:created>
  <dcterms:modified xsi:type="dcterms:W3CDTF">2017-02-14T06:44:44Z</dcterms:modified>
</cp:coreProperties>
</file>